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6" r:id="rId3"/>
  </p:sldMasterIdLst>
  <p:notesMasterIdLst>
    <p:notesMasterId r:id="rId109"/>
  </p:notesMasterIdLst>
  <p:sldIdLst>
    <p:sldId id="301" r:id="rId4"/>
    <p:sldId id="432" r:id="rId5"/>
    <p:sldId id="433" r:id="rId6"/>
    <p:sldId id="434" r:id="rId7"/>
    <p:sldId id="435" r:id="rId8"/>
    <p:sldId id="436" r:id="rId9"/>
    <p:sldId id="437" r:id="rId10"/>
    <p:sldId id="438" r:id="rId11"/>
    <p:sldId id="439" r:id="rId12"/>
    <p:sldId id="440" r:id="rId13"/>
    <p:sldId id="441" r:id="rId14"/>
    <p:sldId id="442" r:id="rId15"/>
    <p:sldId id="443" r:id="rId16"/>
    <p:sldId id="505" r:id="rId17"/>
    <p:sldId id="506" r:id="rId18"/>
    <p:sldId id="507" r:id="rId19"/>
    <p:sldId id="444" r:id="rId20"/>
    <p:sldId id="445" r:id="rId21"/>
    <p:sldId id="446" r:id="rId22"/>
    <p:sldId id="504" r:id="rId23"/>
    <p:sldId id="399" r:id="rId24"/>
    <p:sldId id="511" r:id="rId25"/>
    <p:sldId id="400" r:id="rId26"/>
    <p:sldId id="429" r:id="rId27"/>
    <p:sldId id="430" r:id="rId28"/>
    <p:sldId id="431" r:id="rId29"/>
    <p:sldId id="404" r:id="rId30"/>
    <p:sldId id="405" r:id="rId31"/>
    <p:sldId id="406" r:id="rId32"/>
    <p:sldId id="484" r:id="rId33"/>
    <p:sldId id="508" r:id="rId34"/>
    <p:sldId id="514" r:id="rId35"/>
    <p:sldId id="530" r:id="rId36"/>
    <p:sldId id="531" r:id="rId37"/>
    <p:sldId id="532" r:id="rId38"/>
    <p:sldId id="533" r:id="rId39"/>
    <p:sldId id="534" r:id="rId40"/>
    <p:sldId id="535" r:id="rId41"/>
    <p:sldId id="536" r:id="rId42"/>
    <p:sldId id="537" r:id="rId43"/>
    <p:sldId id="538" r:id="rId44"/>
    <p:sldId id="539" r:id="rId45"/>
    <p:sldId id="512" r:id="rId46"/>
    <p:sldId id="516" r:id="rId47"/>
    <p:sldId id="517" r:id="rId48"/>
    <p:sldId id="518" r:id="rId49"/>
    <p:sldId id="519" r:id="rId50"/>
    <p:sldId id="520" r:id="rId51"/>
    <p:sldId id="521" r:id="rId52"/>
    <p:sldId id="522" r:id="rId53"/>
    <p:sldId id="523" r:id="rId54"/>
    <p:sldId id="524" r:id="rId55"/>
    <p:sldId id="525" r:id="rId56"/>
    <p:sldId id="526" r:id="rId57"/>
    <p:sldId id="527" r:id="rId58"/>
    <p:sldId id="509" r:id="rId59"/>
    <p:sldId id="540" r:id="rId60"/>
    <p:sldId id="541" r:id="rId61"/>
    <p:sldId id="510" r:id="rId62"/>
    <p:sldId id="543" r:id="rId63"/>
    <p:sldId id="528" r:id="rId64"/>
    <p:sldId id="407" r:id="rId65"/>
    <p:sldId id="544" r:id="rId66"/>
    <p:sldId id="542" r:id="rId67"/>
    <p:sldId id="486" r:id="rId68"/>
    <p:sldId id="487" r:id="rId69"/>
    <p:sldId id="488" r:id="rId70"/>
    <p:sldId id="489" r:id="rId71"/>
    <p:sldId id="490" r:id="rId72"/>
    <p:sldId id="491" r:id="rId73"/>
    <p:sldId id="492" r:id="rId74"/>
    <p:sldId id="495" r:id="rId75"/>
    <p:sldId id="496" r:id="rId76"/>
    <p:sldId id="497" r:id="rId77"/>
    <p:sldId id="498" r:id="rId78"/>
    <p:sldId id="499" r:id="rId79"/>
    <p:sldId id="500" r:id="rId80"/>
    <p:sldId id="501" r:id="rId81"/>
    <p:sldId id="502" r:id="rId82"/>
    <p:sldId id="503" r:id="rId83"/>
    <p:sldId id="494" r:id="rId84"/>
    <p:sldId id="493" r:id="rId85"/>
    <p:sldId id="410" r:id="rId86"/>
    <p:sldId id="276" r:id="rId87"/>
    <p:sldId id="471"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94327-4D52-45BB-981D-E882642C3DF0}">
          <p14:sldIdLst>
            <p14:sldId id="301"/>
            <p14:sldId id="432"/>
            <p14:sldId id="433"/>
            <p14:sldId id="434"/>
            <p14:sldId id="435"/>
            <p14:sldId id="436"/>
            <p14:sldId id="437"/>
            <p14:sldId id="438"/>
            <p14:sldId id="439"/>
            <p14:sldId id="440"/>
            <p14:sldId id="441"/>
            <p14:sldId id="442"/>
            <p14:sldId id="443"/>
            <p14:sldId id="505"/>
            <p14:sldId id="506"/>
            <p14:sldId id="507"/>
            <p14:sldId id="444"/>
            <p14:sldId id="445"/>
            <p14:sldId id="446"/>
            <p14:sldId id="504"/>
            <p14:sldId id="399"/>
            <p14:sldId id="511"/>
            <p14:sldId id="400"/>
            <p14:sldId id="429"/>
            <p14:sldId id="430"/>
            <p14:sldId id="431"/>
            <p14:sldId id="404"/>
            <p14:sldId id="405"/>
            <p14:sldId id="406"/>
            <p14:sldId id="484"/>
            <p14:sldId id="508"/>
            <p14:sldId id="514"/>
            <p14:sldId id="530"/>
            <p14:sldId id="531"/>
            <p14:sldId id="532"/>
            <p14:sldId id="533"/>
            <p14:sldId id="534"/>
            <p14:sldId id="535"/>
            <p14:sldId id="536"/>
            <p14:sldId id="537"/>
            <p14:sldId id="538"/>
            <p14:sldId id="539"/>
            <p14:sldId id="512"/>
            <p14:sldId id="516"/>
            <p14:sldId id="517"/>
            <p14:sldId id="518"/>
            <p14:sldId id="519"/>
            <p14:sldId id="520"/>
            <p14:sldId id="521"/>
            <p14:sldId id="522"/>
            <p14:sldId id="523"/>
            <p14:sldId id="524"/>
            <p14:sldId id="525"/>
            <p14:sldId id="526"/>
            <p14:sldId id="527"/>
            <p14:sldId id="509"/>
            <p14:sldId id="540"/>
            <p14:sldId id="541"/>
            <p14:sldId id="510"/>
            <p14:sldId id="543"/>
            <p14:sldId id="528"/>
            <p14:sldId id="407"/>
            <p14:sldId id="544"/>
            <p14:sldId id="542"/>
            <p14:sldId id="486"/>
            <p14:sldId id="487"/>
            <p14:sldId id="488"/>
            <p14:sldId id="489"/>
            <p14:sldId id="490"/>
            <p14:sldId id="491"/>
            <p14:sldId id="492"/>
            <p14:sldId id="495"/>
            <p14:sldId id="496"/>
            <p14:sldId id="497"/>
            <p14:sldId id="498"/>
            <p14:sldId id="499"/>
            <p14:sldId id="500"/>
            <p14:sldId id="501"/>
            <p14:sldId id="502"/>
            <p14:sldId id="503"/>
            <p14:sldId id="494"/>
            <p14:sldId id="493"/>
            <p14:sldId id="410"/>
            <p14:sldId id="276"/>
            <p14:sldId id="471"/>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4343" autoAdjust="0"/>
  </p:normalViewPr>
  <p:slideViewPr>
    <p:cSldViewPr>
      <p:cViewPr varScale="1">
        <p:scale>
          <a:sx n="115" d="100"/>
          <a:sy n="115" d="100"/>
        </p:scale>
        <p:origin x="144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3E664-BCED-4664-83B2-7CF1A62CF987}" type="doc">
      <dgm:prSet loTypeId="urn:microsoft.com/office/officeart/2005/8/layout/hierarchy4" loCatId="hierarchy" qsTypeId="urn:microsoft.com/office/officeart/2005/8/quickstyle/simple3" qsCatId="simple" csTypeId="urn:microsoft.com/office/officeart/2005/8/colors/accent1_2" csCatId="accent1" phldr="1"/>
      <dgm:spPr/>
      <dgm:t>
        <a:bodyPr/>
        <a:lstStyle/>
        <a:p>
          <a:endParaRPr lang="en-US"/>
        </a:p>
      </dgm:t>
    </dgm:pt>
    <dgm:pt modelId="{E3B5A36D-7194-4894-B1C5-6AA493F307E8}">
      <dgm:prSet phldrT="[Text]" custT="1"/>
      <dgm:spPr/>
      <dgm:t>
        <a:bodyPr/>
        <a:lstStyle/>
        <a:p>
          <a:r>
            <a:rPr lang="en-US" sz="1600" dirty="0"/>
            <a:t>Feature Engineering</a:t>
          </a:r>
        </a:p>
      </dgm:t>
    </dgm:pt>
    <dgm:pt modelId="{A54B864D-F01D-44CC-9C42-BBF86708B33F}" type="parTrans" cxnId="{BB47B31F-ACC4-4675-9442-95B8428464FE}">
      <dgm:prSet/>
      <dgm:spPr/>
      <dgm:t>
        <a:bodyPr/>
        <a:lstStyle/>
        <a:p>
          <a:endParaRPr lang="en-US" sz="2400"/>
        </a:p>
      </dgm:t>
    </dgm:pt>
    <dgm:pt modelId="{6C436BE0-A693-48F8-87CC-89BCE9F06642}" type="sibTrans" cxnId="{BB47B31F-ACC4-4675-9442-95B8428464FE}">
      <dgm:prSet/>
      <dgm:spPr/>
      <dgm:t>
        <a:bodyPr/>
        <a:lstStyle/>
        <a:p>
          <a:endParaRPr lang="en-US" sz="2400"/>
        </a:p>
      </dgm:t>
    </dgm:pt>
    <dgm:pt modelId="{69C505AC-AF7E-4670-9D53-C704FF73BF08}">
      <dgm:prSet phldrT="[Text]" custT="1"/>
      <dgm:spPr/>
      <dgm:t>
        <a:bodyPr/>
        <a:lstStyle/>
        <a:p>
          <a:r>
            <a:rPr lang="en-US" sz="1600" dirty="0"/>
            <a:t>Feature Creation</a:t>
          </a:r>
        </a:p>
      </dgm:t>
    </dgm:pt>
    <dgm:pt modelId="{59321D97-38B8-448F-93D3-2944FE294241}" type="parTrans" cxnId="{A9D77F76-47A6-4791-91A9-079D991F9C57}">
      <dgm:prSet custT="1"/>
      <dgm:spPr/>
      <dgm:t>
        <a:bodyPr/>
        <a:lstStyle/>
        <a:p>
          <a:endParaRPr lang="en-US" sz="700"/>
        </a:p>
      </dgm:t>
    </dgm:pt>
    <dgm:pt modelId="{C4741E39-5106-4E84-8BFB-FAB149BF5D25}" type="sibTrans" cxnId="{A9D77F76-47A6-4791-91A9-079D991F9C57}">
      <dgm:prSet/>
      <dgm:spPr/>
      <dgm:t>
        <a:bodyPr/>
        <a:lstStyle/>
        <a:p>
          <a:endParaRPr lang="en-US" sz="2400"/>
        </a:p>
      </dgm:t>
    </dgm:pt>
    <dgm:pt modelId="{18E08A03-696E-4D96-998D-4011B3C5F893}">
      <dgm:prSet phldrT="[Text]" custT="1"/>
      <dgm:spPr/>
      <dgm:t>
        <a:bodyPr/>
        <a:lstStyle/>
        <a:p>
          <a:r>
            <a:rPr lang="en-US" sz="1600" dirty="0"/>
            <a:t>Feature Reduction</a:t>
          </a:r>
        </a:p>
      </dgm:t>
    </dgm:pt>
    <dgm:pt modelId="{95A74C07-0F3D-4FED-BEFE-82CB0A75F368}" type="parTrans" cxnId="{9A5BCE8C-EF08-4783-9430-87FE1606ECE9}">
      <dgm:prSet custT="1"/>
      <dgm:spPr/>
      <dgm:t>
        <a:bodyPr/>
        <a:lstStyle/>
        <a:p>
          <a:endParaRPr lang="en-US" sz="700"/>
        </a:p>
      </dgm:t>
    </dgm:pt>
    <dgm:pt modelId="{F37FFA0F-83DF-4343-8C6F-F5ED921F6A3E}" type="sibTrans" cxnId="{9A5BCE8C-EF08-4783-9430-87FE1606ECE9}">
      <dgm:prSet/>
      <dgm:spPr/>
      <dgm:t>
        <a:bodyPr/>
        <a:lstStyle/>
        <a:p>
          <a:endParaRPr lang="en-US" sz="2400"/>
        </a:p>
      </dgm:t>
    </dgm:pt>
    <dgm:pt modelId="{2F06E03E-64B8-45D2-85F0-BD0BBA442E4F}">
      <dgm:prSet phldrT="[Text]" custT="1"/>
      <dgm:spPr/>
      <dgm:t>
        <a:bodyPr/>
        <a:lstStyle/>
        <a:p>
          <a:r>
            <a:rPr lang="en-US" sz="1600" dirty="0"/>
            <a:t>Feature Selection</a:t>
          </a:r>
        </a:p>
      </dgm:t>
    </dgm:pt>
    <dgm:pt modelId="{65F9B2EA-E762-4C36-A5DB-4FFDA6F8A5C8}" type="parTrans" cxnId="{414A0AC4-7731-46D2-8E94-EE722D4C862D}">
      <dgm:prSet custT="1"/>
      <dgm:spPr/>
      <dgm:t>
        <a:bodyPr/>
        <a:lstStyle/>
        <a:p>
          <a:endParaRPr lang="en-US" sz="700"/>
        </a:p>
      </dgm:t>
    </dgm:pt>
    <dgm:pt modelId="{A4397DC9-F2F3-4ED1-95C1-02C91F2979EE}" type="sibTrans" cxnId="{414A0AC4-7731-46D2-8E94-EE722D4C862D}">
      <dgm:prSet/>
      <dgm:spPr/>
      <dgm:t>
        <a:bodyPr/>
        <a:lstStyle/>
        <a:p>
          <a:endParaRPr lang="en-US" sz="2400"/>
        </a:p>
      </dgm:t>
    </dgm:pt>
    <dgm:pt modelId="{DE6A3C29-C163-41F5-953C-6703B989D8B6}">
      <dgm:prSet phldrT="[Text]" custT="1"/>
      <dgm:spPr/>
      <dgm:t>
        <a:bodyPr/>
        <a:lstStyle/>
        <a:p>
          <a:r>
            <a:rPr lang="en-US" sz="1600" dirty="0"/>
            <a:t>Mapping Data to new space</a:t>
          </a:r>
        </a:p>
      </dgm:t>
    </dgm:pt>
    <dgm:pt modelId="{F88F9D11-A584-46DB-B85A-24B7E065802D}" type="parTrans" cxnId="{0A739745-DCBF-4482-A65A-54134E25529B}">
      <dgm:prSet/>
      <dgm:spPr/>
      <dgm:t>
        <a:bodyPr/>
        <a:lstStyle/>
        <a:p>
          <a:endParaRPr lang="en-US"/>
        </a:p>
      </dgm:t>
    </dgm:pt>
    <dgm:pt modelId="{76D42CF5-51A2-4E77-BB0F-659A439FF6C6}" type="sibTrans" cxnId="{0A739745-DCBF-4482-A65A-54134E25529B}">
      <dgm:prSet/>
      <dgm:spPr/>
      <dgm:t>
        <a:bodyPr/>
        <a:lstStyle/>
        <a:p>
          <a:endParaRPr lang="en-US"/>
        </a:p>
      </dgm:t>
    </dgm:pt>
    <dgm:pt modelId="{D906ED64-AF2E-4C29-AD01-B299952B9A22}">
      <dgm:prSet phldrT="[Text]" custT="1"/>
      <dgm:spPr/>
      <dgm:t>
        <a:bodyPr/>
        <a:lstStyle/>
        <a:p>
          <a:r>
            <a:rPr lang="en-US" sz="1600" dirty="0"/>
            <a:t>Feature extraction (splitting etc.)</a:t>
          </a:r>
        </a:p>
      </dgm:t>
    </dgm:pt>
    <dgm:pt modelId="{37CA3032-E745-4135-98BD-2110B8232010}" type="parTrans" cxnId="{ACCBB05E-D43A-47E0-B152-93D4A5E313E1}">
      <dgm:prSet/>
      <dgm:spPr/>
      <dgm:t>
        <a:bodyPr/>
        <a:lstStyle/>
        <a:p>
          <a:endParaRPr lang="en-US"/>
        </a:p>
      </dgm:t>
    </dgm:pt>
    <dgm:pt modelId="{722B5ECA-3333-4D24-A744-859F8ACAC0A5}" type="sibTrans" cxnId="{ACCBB05E-D43A-47E0-B152-93D4A5E313E1}">
      <dgm:prSet/>
      <dgm:spPr/>
      <dgm:t>
        <a:bodyPr/>
        <a:lstStyle/>
        <a:p>
          <a:endParaRPr lang="en-US"/>
        </a:p>
      </dgm:t>
    </dgm:pt>
    <dgm:pt modelId="{0F7EFBF0-B84B-469E-A815-22ADB3A45C1B}">
      <dgm:prSet phldrT="[Text]" custT="1"/>
      <dgm:spPr/>
      <dgm:t>
        <a:bodyPr/>
        <a:lstStyle/>
        <a:p>
          <a:r>
            <a:rPr lang="en-US" sz="1600" dirty="0"/>
            <a:t>New Feature Construction</a:t>
          </a:r>
        </a:p>
      </dgm:t>
    </dgm:pt>
    <dgm:pt modelId="{1957B822-583C-482B-AFC8-CC4A416EA9E7}" type="parTrans" cxnId="{15504EDE-5967-49D1-BD3D-F9D25C24E52E}">
      <dgm:prSet/>
      <dgm:spPr/>
      <dgm:t>
        <a:bodyPr/>
        <a:lstStyle/>
        <a:p>
          <a:endParaRPr lang="en-US"/>
        </a:p>
      </dgm:t>
    </dgm:pt>
    <dgm:pt modelId="{4C721429-463E-43CF-A555-566EB24D4D73}" type="sibTrans" cxnId="{15504EDE-5967-49D1-BD3D-F9D25C24E52E}">
      <dgm:prSet/>
      <dgm:spPr/>
      <dgm:t>
        <a:bodyPr/>
        <a:lstStyle/>
        <a:p>
          <a:endParaRPr lang="en-US"/>
        </a:p>
      </dgm:t>
    </dgm:pt>
    <dgm:pt modelId="{EA0F74BA-0133-4B73-87C9-01DCAED0B29F}" type="pres">
      <dgm:prSet presAssocID="{1633E664-BCED-4664-83B2-7CF1A62CF987}" presName="Name0" presStyleCnt="0">
        <dgm:presLayoutVars>
          <dgm:chPref val="1"/>
          <dgm:dir/>
          <dgm:animOne val="branch"/>
          <dgm:animLvl val="lvl"/>
          <dgm:resizeHandles/>
        </dgm:presLayoutVars>
      </dgm:prSet>
      <dgm:spPr/>
    </dgm:pt>
    <dgm:pt modelId="{11C38886-0A51-4812-9ED8-7BA7CAA129AD}" type="pres">
      <dgm:prSet presAssocID="{E3B5A36D-7194-4894-B1C5-6AA493F307E8}" presName="vertOne" presStyleCnt="0"/>
      <dgm:spPr/>
    </dgm:pt>
    <dgm:pt modelId="{F0DD9685-ED3D-493C-B590-13C28537F1F2}" type="pres">
      <dgm:prSet presAssocID="{E3B5A36D-7194-4894-B1C5-6AA493F307E8}" presName="txOne" presStyleLbl="node0" presStyleIdx="0" presStyleCnt="1">
        <dgm:presLayoutVars>
          <dgm:chPref val="3"/>
        </dgm:presLayoutVars>
      </dgm:prSet>
      <dgm:spPr/>
    </dgm:pt>
    <dgm:pt modelId="{205FA6ED-077A-45C7-90F3-18282B64BAFB}" type="pres">
      <dgm:prSet presAssocID="{E3B5A36D-7194-4894-B1C5-6AA493F307E8}" presName="parTransOne" presStyleCnt="0"/>
      <dgm:spPr/>
    </dgm:pt>
    <dgm:pt modelId="{6E98A780-6B03-4450-8E8D-4766D758D59E}" type="pres">
      <dgm:prSet presAssocID="{E3B5A36D-7194-4894-B1C5-6AA493F307E8}" presName="horzOne" presStyleCnt="0"/>
      <dgm:spPr/>
    </dgm:pt>
    <dgm:pt modelId="{E292B116-9BC0-42B7-9B64-3CFE29F643D2}" type="pres">
      <dgm:prSet presAssocID="{69C505AC-AF7E-4670-9D53-C704FF73BF08}" presName="vertTwo" presStyleCnt="0"/>
      <dgm:spPr/>
    </dgm:pt>
    <dgm:pt modelId="{236549E0-0230-4BF4-A99E-81F861CC1CAC}" type="pres">
      <dgm:prSet presAssocID="{69C505AC-AF7E-4670-9D53-C704FF73BF08}" presName="txTwo" presStyleLbl="node2" presStyleIdx="0" presStyleCnt="3">
        <dgm:presLayoutVars>
          <dgm:chPref val="3"/>
        </dgm:presLayoutVars>
      </dgm:prSet>
      <dgm:spPr/>
    </dgm:pt>
    <dgm:pt modelId="{424DF677-915F-4455-B03D-A3FFC77F5A44}" type="pres">
      <dgm:prSet presAssocID="{69C505AC-AF7E-4670-9D53-C704FF73BF08}" presName="parTransTwo" presStyleCnt="0"/>
      <dgm:spPr/>
    </dgm:pt>
    <dgm:pt modelId="{CCB84E71-7AC6-4070-AFAB-6DE072846449}" type="pres">
      <dgm:prSet presAssocID="{69C505AC-AF7E-4670-9D53-C704FF73BF08}" presName="horzTwo" presStyleCnt="0"/>
      <dgm:spPr/>
    </dgm:pt>
    <dgm:pt modelId="{7801151D-CF7A-4FA8-AE83-44A84920DC2D}" type="pres">
      <dgm:prSet presAssocID="{DE6A3C29-C163-41F5-953C-6703B989D8B6}" presName="vertThree" presStyleCnt="0"/>
      <dgm:spPr/>
    </dgm:pt>
    <dgm:pt modelId="{9C2DC3B5-9704-4E04-B5FA-3CAE5D40D138}" type="pres">
      <dgm:prSet presAssocID="{DE6A3C29-C163-41F5-953C-6703B989D8B6}" presName="txThree" presStyleLbl="node3" presStyleIdx="0" presStyleCnt="3">
        <dgm:presLayoutVars>
          <dgm:chPref val="3"/>
        </dgm:presLayoutVars>
      </dgm:prSet>
      <dgm:spPr/>
    </dgm:pt>
    <dgm:pt modelId="{1B25B6B2-6854-403E-8B15-52C6A9E8B297}" type="pres">
      <dgm:prSet presAssocID="{DE6A3C29-C163-41F5-953C-6703B989D8B6}" presName="horzThree" presStyleCnt="0"/>
      <dgm:spPr/>
    </dgm:pt>
    <dgm:pt modelId="{F57A88BD-22F8-4485-9371-FD35E7700E85}" type="pres">
      <dgm:prSet presAssocID="{76D42CF5-51A2-4E77-BB0F-659A439FF6C6}" presName="sibSpaceThree" presStyleCnt="0"/>
      <dgm:spPr/>
    </dgm:pt>
    <dgm:pt modelId="{FD3132B7-8C03-4289-AEC0-C07F3D1A0C76}" type="pres">
      <dgm:prSet presAssocID="{D906ED64-AF2E-4C29-AD01-B299952B9A22}" presName="vertThree" presStyleCnt="0"/>
      <dgm:spPr/>
    </dgm:pt>
    <dgm:pt modelId="{C393BAF3-B771-4782-8875-D8BBB7882009}" type="pres">
      <dgm:prSet presAssocID="{D906ED64-AF2E-4C29-AD01-B299952B9A22}" presName="txThree" presStyleLbl="node3" presStyleIdx="1" presStyleCnt="3">
        <dgm:presLayoutVars>
          <dgm:chPref val="3"/>
        </dgm:presLayoutVars>
      </dgm:prSet>
      <dgm:spPr/>
    </dgm:pt>
    <dgm:pt modelId="{E99D5E90-2D15-4F58-B894-990509921D79}" type="pres">
      <dgm:prSet presAssocID="{D906ED64-AF2E-4C29-AD01-B299952B9A22}" presName="horzThree" presStyleCnt="0"/>
      <dgm:spPr/>
    </dgm:pt>
    <dgm:pt modelId="{77963364-9042-4C92-990F-60CE6E1F0A90}" type="pres">
      <dgm:prSet presAssocID="{722B5ECA-3333-4D24-A744-859F8ACAC0A5}" presName="sibSpaceThree" presStyleCnt="0"/>
      <dgm:spPr/>
    </dgm:pt>
    <dgm:pt modelId="{1EA3DEE0-BC2A-4107-A6A2-B114D62E6EAC}" type="pres">
      <dgm:prSet presAssocID="{0F7EFBF0-B84B-469E-A815-22ADB3A45C1B}" presName="vertThree" presStyleCnt="0"/>
      <dgm:spPr/>
    </dgm:pt>
    <dgm:pt modelId="{7D1ED034-5306-4435-9147-3CF41478432B}" type="pres">
      <dgm:prSet presAssocID="{0F7EFBF0-B84B-469E-A815-22ADB3A45C1B}" presName="txThree" presStyleLbl="node3" presStyleIdx="2" presStyleCnt="3">
        <dgm:presLayoutVars>
          <dgm:chPref val="3"/>
        </dgm:presLayoutVars>
      </dgm:prSet>
      <dgm:spPr/>
    </dgm:pt>
    <dgm:pt modelId="{17CB608B-7FC2-42DE-AF6B-BDF5F43B5933}" type="pres">
      <dgm:prSet presAssocID="{0F7EFBF0-B84B-469E-A815-22ADB3A45C1B}" presName="horzThree" presStyleCnt="0"/>
      <dgm:spPr/>
    </dgm:pt>
    <dgm:pt modelId="{6DF15FA4-7E14-461B-86A0-6B0EF17B1382}" type="pres">
      <dgm:prSet presAssocID="{C4741E39-5106-4E84-8BFB-FAB149BF5D25}" presName="sibSpaceTwo" presStyleCnt="0"/>
      <dgm:spPr/>
    </dgm:pt>
    <dgm:pt modelId="{9F7B3875-B9E1-4566-8974-3DA8186835FF}" type="pres">
      <dgm:prSet presAssocID="{18E08A03-696E-4D96-998D-4011B3C5F893}" presName="vertTwo" presStyleCnt="0"/>
      <dgm:spPr/>
    </dgm:pt>
    <dgm:pt modelId="{EE103C75-88C9-4E07-BE38-DB6DCDE8A295}" type="pres">
      <dgm:prSet presAssocID="{18E08A03-696E-4D96-998D-4011B3C5F893}" presName="txTwo" presStyleLbl="node2" presStyleIdx="1" presStyleCnt="3">
        <dgm:presLayoutVars>
          <dgm:chPref val="3"/>
        </dgm:presLayoutVars>
      </dgm:prSet>
      <dgm:spPr/>
    </dgm:pt>
    <dgm:pt modelId="{2E44FA06-D48D-43F2-83A4-290FCFE86C02}" type="pres">
      <dgm:prSet presAssocID="{18E08A03-696E-4D96-998D-4011B3C5F893}" presName="horzTwo" presStyleCnt="0"/>
      <dgm:spPr/>
    </dgm:pt>
    <dgm:pt modelId="{D00D01EE-8132-458F-A2FA-5739856983A1}" type="pres">
      <dgm:prSet presAssocID="{F37FFA0F-83DF-4343-8C6F-F5ED921F6A3E}" presName="sibSpaceTwo" presStyleCnt="0"/>
      <dgm:spPr/>
    </dgm:pt>
    <dgm:pt modelId="{8BE13D35-15A0-43A3-BC0D-E9381B77403A}" type="pres">
      <dgm:prSet presAssocID="{2F06E03E-64B8-45D2-85F0-BD0BBA442E4F}" presName="vertTwo" presStyleCnt="0"/>
      <dgm:spPr/>
    </dgm:pt>
    <dgm:pt modelId="{421F6202-2475-4945-99FA-44E354A893EE}" type="pres">
      <dgm:prSet presAssocID="{2F06E03E-64B8-45D2-85F0-BD0BBA442E4F}" presName="txTwo" presStyleLbl="node2" presStyleIdx="2" presStyleCnt="3">
        <dgm:presLayoutVars>
          <dgm:chPref val="3"/>
        </dgm:presLayoutVars>
      </dgm:prSet>
      <dgm:spPr/>
    </dgm:pt>
    <dgm:pt modelId="{9B44D7CE-747A-42A6-9C89-75AEA5A2F0C3}" type="pres">
      <dgm:prSet presAssocID="{2F06E03E-64B8-45D2-85F0-BD0BBA442E4F}" presName="horzTwo" presStyleCnt="0"/>
      <dgm:spPr/>
    </dgm:pt>
  </dgm:ptLst>
  <dgm:cxnLst>
    <dgm:cxn modelId="{BB47B31F-ACC4-4675-9442-95B8428464FE}" srcId="{1633E664-BCED-4664-83B2-7CF1A62CF987}" destId="{E3B5A36D-7194-4894-B1C5-6AA493F307E8}" srcOrd="0" destOrd="0" parTransId="{A54B864D-F01D-44CC-9C42-BBF86708B33F}" sibTransId="{6C436BE0-A693-48F8-87CC-89BCE9F06642}"/>
    <dgm:cxn modelId="{0A739745-DCBF-4482-A65A-54134E25529B}" srcId="{69C505AC-AF7E-4670-9D53-C704FF73BF08}" destId="{DE6A3C29-C163-41F5-953C-6703B989D8B6}" srcOrd="0" destOrd="0" parTransId="{F88F9D11-A584-46DB-B85A-24B7E065802D}" sibTransId="{76D42CF5-51A2-4E77-BB0F-659A439FF6C6}"/>
    <dgm:cxn modelId="{ACCBB05E-D43A-47E0-B152-93D4A5E313E1}" srcId="{69C505AC-AF7E-4670-9D53-C704FF73BF08}" destId="{D906ED64-AF2E-4C29-AD01-B299952B9A22}" srcOrd="1" destOrd="0" parTransId="{37CA3032-E745-4135-98BD-2110B8232010}" sibTransId="{722B5ECA-3333-4D24-A744-859F8ACAC0A5}"/>
    <dgm:cxn modelId="{5EE64C66-C437-4695-8CB2-7033FF1A9B0D}" type="presOf" srcId="{D906ED64-AF2E-4C29-AD01-B299952B9A22}" destId="{C393BAF3-B771-4782-8875-D8BBB7882009}" srcOrd="0" destOrd="0" presId="urn:microsoft.com/office/officeart/2005/8/layout/hierarchy4"/>
    <dgm:cxn modelId="{A9D77F76-47A6-4791-91A9-079D991F9C57}" srcId="{E3B5A36D-7194-4894-B1C5-6AA493F307E8}" destId="{69C505AC-AF7E-4670-9D53-C704FF73BF08}" srcOrd="0" destOrd="0" parTransId="{59321D97-38B8-448F-93D3-2944FE294241}" sibTransId="{C4741E39-5106-4E84-8BFB-FAB149BF5D25}"/>
    <dgm:cxn modelId="{F2D53579-244C-4922-B04D-FDD47F7BC41C}" type="presOf" srcId="{0F7EFBF0-B84B-469E-A815-22ADB3A45C1B}" destId="{7D1ED034-5306-4435-9147-3CF41478432B}" srcOrd="0" destOrd="0" presId="urn:microsoft.com/office/officeart/2005/8/layout/hierarchy4"/>
    <dgm:cxn modelId="{C498EE7F-F37B-47BD-8DA3-5E56A851F3BC}" type="presOf" srcId="{1633E664-BCED-4664-83B2-7CF1A62CF987}" destId="{EA0F74BA-0133-4B73-87C9-01DCAED0B29F}" srcOrd="0" destOrd="0" presId="urn:microsoft.com/office/officeart/2005/8/layout/hierarchy4"/>
    <dgm:cxn modelId="{3DEA5C8B-88F8-4D01-8D33-7FEC35D7A301}" type="presOf" srcId="{DE6A3C29-C163-41F5-953C-6703B989D8B6}" destId="{9C2DC3B5-9704-4E04-B5FA-3CAE5D40D138}" srcOrd="0" destOrd="0" presId="urn:microsoft.com/office/officeart/2005/8/layout/hierarchy4"/>
    <dgm:cxn modelId="{9A5BCE8C-EF08-4783-9430-87FE1606ECE9}" srcId="{E3B5A36D-7194-4894-B1C5-6AA493F307E8}" destId="{18E08A03-696E-4D96-998D-4011B3C5F893}" srcOrd="1" destOrd="0" parTransId="{95A74C07-0F3D-4FED-BEFE-82CB0A75F368}" sibTransId="{F37FFA0F-83DF-4343-8C6F-F5ED921F6A3E}"/>
    <dgm:cxn modelId="{8D8EF297-051D-42DD-B76F-8B0A803D393C}" type="presOf" srcId="{18E08A03-696E-4D96-998D-4011B3C5F893}" destId="{EE103C75-88C9-4E07-BE38-DB6DCDE8A295}" srcOrd="0" destOrd="0" presId="urn:microsoft.com/office/officeart/2005/8/layout/hierarchy4"/>
    <dgm:cxn modelId="{3C0C85B7-43FF-4552-B38B-A246CA78E0E7}" type="presOf" srcId="{69C505AC-AF7E-4670-9D53-C704FF73BF08}" destId="{236549E0-0230-4BF4-A99E-81F861CC1CAC}" srcOrd="0" destOrd="0" presId="urn:microsoft.com/office/officeart/2005/8/layout/hierarchy4"/>
    <dgm:cxn modelId="{414A0AC4-7731-46D2-8E94-EE722D4C862D}" srcId="{E3B5A36D-7194-4894-B1C5-6AA493F307E8}" destId="{2F06E03E-64B8-45D2-85F0-BD0BBA442E4F}" srcOrd="2" destOrd="0" parTransId="{65F9B2EA-E762-4C36-A5DB-4FFDA6F8A5C8}" sibTransId="{A4397DC9-F2F3-4ED1-95C1-02C91F2979EE}"/>
    <dgm:cxn modelId="{CBB3DAD9-6051-4028-AB7D-8D3569FF4C27}" type="presOf" srcId="{2F06E03E-64B8-45D2-85F0-BD0BBA442E4F}" destId="{421F6202-2475-4945-99FA-44E354A893EE}" srcOrd="0" destOrd="0" presId="urn:microsoft.com/office/officeart/2005/8/layout/hierarchy4"/>
    <dgm:cxn modelId="{C77C8ADC-F46D-49E9-BAAB-A76356053946}" type="presOf" srcId="{E3B5A36D-7194-4894-B1C5-6AA493F307E8}" destId="{F0DD9685-ED3D-493C-B590-13C28537F1F2}" srcOrd="0" destOrd="0" presId="urn:microsoft.com/office/officeart/2005/8/layout/hierarchy4"/>
    <dgm:cxn modelId="{15504EDE-5967-49D1-BD3D-F9D25C24E52E}" srcId="{69C505AC-AF7E-4670-9D53-C704FF73BF08}" destId="{0F7EFBF0-B84B-469E-A815-22ADB3A45C1B}" srcOrd="2" destOrd="0" parTransId="{1957B822-583C-482B-AFC8-CC4A416EA9E7}" sibTransId="{4C721429-463E-43CF-A555-566EB24D4D73}"/>
    <dgm:cxn modelId="{EDB58008-6242-4FF6-AB50-BFE5355599E8}" type="presParOf" srcId="{EA0F74BA-0133-4B73-87C9-01DCAED0B29F}" destId="{11C38886-0A51-4812-9ED8-7BA7CAA129AD}" srcOrd="0" destOrd="0" presId="urn:microsoft.com/office/officeart/2005/8/layout/hierarchy4"/>
    <dgm:cxn modelId="{00514DF7-EC2A-495D-B7F5-44EFF5B0F688}" type="presParOf" srcId="{11C38886-0A51-4812-9ED8-7BA7CAA129AD}" destId="{F0DD9685-ED3D-493C-B590-13C28537F1F2}" srcOrd="0" destOrd="0" presId="urn:microsoft.com/office/officeart/2005/8/layout/hierarchy4"/>
    <dgm:cxn modelId="{D3D31E72-578F-4A7E-A544-6F08CD157313}" type="presParOf" srcId="{11C38886-0A51-4812-9ED8-7BA7CAA129AD}" destId="{205FA6ED-077A-45C7-90F3-18282B64BAFB}" srcOrd="1" destOrd="0" presId="urn:microsoft.com/office/officeart/2005/8/layout/hierarchy4"/>
    <dgm:cxn modelId="{2AA0FA35-5DF7-4F2D-99B9-BF10E88BEDEA}" type="presParOf" srcId="{11C38886-0A51-4812-9ED8-7BA7CAA129AD}" destId="{6E98A780-6B03-4450-8E8D-4766D758D59E}" srcOrd="2" destOrd="0" presId="urn:microsoft.com/office/officeart/2005/8/layout/hierarchy4"/>
    <dgm:cxn modelId="{A68F4600-335D-4549-BDB1-1E19FA3B32D5}" type="presParOf" srcId="{6E98A780-6B03-4450-8E8D-4766D758D59E}" destId="{E292B116-9BC0-42B7-9B64-3CFE29F643D2}" srcOrd="0" destOrd="0" presId="urn:microsoft.com/office/officeart/2005/8/layout/hierarchy4"/>
    <dgm:cxn modelId="{21776EFE-5D48-49B4-A14E-4B1E266BA4FC}" type="presParOf" srcId="{E292B116-9BC0-42B7-9B64-3CFE29F643D2}" destId="{236549E0-0230-4BF4-A99E-81F861CC1CAC}" srcOrd="0" destOrd="0" presId="urn:microsoft.com/office/officeart/2005/8/layout/hierarchy4"/>
    <dgm:cxn modelId="{8C268275-3940-4DF3-BF35-8391F46317A1}" type="presParOf" srcId="{E292B116-9BC0-42B7-9B64-3CFE29F643D2}" destId="{424DF677-915F-4455-B03D-A3FFC77F5A44}" srcOrd="1" destOrd="0" presId="urn:microsoft.com/office/officeart/2005/8/layout/hierarchy4"/>
    <dgm:cxn modelId="{C073E00B-31D6-414C-A1CF-699724012FD7}" type="presParOf" srcId="{E292B116-9BC0-42B7-9B64-3CFE29F643D2}" destId="{CCB84E71-7AC6-4070-AFAB-6DE072846449}" srcOrd="2" destOrd="0" presId="urn:microsoft.com/office/officeart/2005/8/layout/hierarchy4"/>
    <dgm:cxn modelId="{38BA26BA-7CD5-49ED-AABE-6BFA33F21D03}" type="presParOf" srcId="{CCB84E71-7AC6-4070-AFAB-6DE072846449}" destId="{7801151D-CF7A-4FA8-AE83-44A84920DC2D}" srcOrd="0" destOrd="0" presId="urn:microsoft.com/office/officeart/2005/8/layout/hierarchy4"/>
    <dgm:cxn modelId="{5133C316-70CA-4341-B393-3953BCE5B9FA}" type="presParOf" srcId="{7801151D-CF7A-4FA8-AE83-44A84920DC2D}" destId="{9C2DC3B5-9704-4E04-B5FA-3CAE5D40D138}" srcOrd="0" destOrd="0" presId="urn:microsoft.com/office/officeart/2005/8/layout/hierarchy4"/>
    <dgm:cxn modelId="{C838DBF5-E572-42EB-8105-8E16D5730284}" type="presParOf" srcId="{7801151D-CF7A-4FA8-AE83-44A84920DC2D}" destId="{1B25B6B2-6854-403E-8B15-52C6A9E8B297}" srcOrd="1" destOrd="0" presId="urn:microsoft.com/office/officeart/2005/8/layout/hierarchy4"/>
    <dgm:cxn modelId="{9EA87176-6B31-4C36-A3E1-FB8F78C907A0}" type="presParOf" srcId="{CCB84E71-7AC6-4070-AFAB-6DE072846449}" destId="{F57A88BD-22F8-4485-9371-FD35E7700E85}" srcOrd="1" destOrd="0" presId="urn:microsoft.com/office/officeart/2005/8/layout/hierarchy4"/>
    <dgm:cxn modelId="{6BCFABD0-981C-4E62-9EDF-93F38B68A7D5}" type="presParOf" srcId="{CCB84E71-7AC6-4070-AFAB-6DE072846449}" destId="{FD3132B7-8C03-4289-AEC0-C07F3D1A0C76}" srcOrd="2" destOrd="0" presId="urn:microsoft.com/office/officeart/2005/8/layout/hierarchy4"/>
    <dgm:cxn modelId="{23E61F9D-14B4-4C29-9246-763A9210977B}" type="presParOf" srcId="{FD3132B7-8C03-4289-AEC0-C07F3D1A0C76}" destId="{C393BAF3-B771-4782-8875-D8BBB7882009}" srcOrd="0" destOrd="0" presId="urn:microsoft.com/office/officeart/2005/8/layout/hierarchy4"/>
    <dgm:cxn modelId="{5BBBFD69-0C36-4266-AED8-A629B73C336D}" type="presParOf" srcId="{FD3132B7-8C03-4289-AEC0-C07F3D1A0C76}" destId="{E99D5E90-2D15-4F58-B894-990509921D79}" srcOrd="1" destOrd="0" presId="urn:microsoft.com/office/officeart/2005/8/layout/hierarchy4"/>
    <dgm:cxn modelId="{C0B991DE-DF6E-47C3-BA38-77A5B86FFA04}" type="presParOf" srcId="{CCB84E71-7AC6-4070-AFAB-6DE072846449}" destId="{77963364-9042-4C92-990F-60CE6E1F0A90}" srcOrd="3" destOrd="0" presId="urn:microsoft.com/office/officeart/2005/8/layout/hierarchy4"/>
    <dgm:cxn modelId="{50ED1242-E2BC-4BD2-A565-27BB20718BBE}" type="presParOf" srcId="{CCB84E71-7AC6-4070-AFAB-6DE072846449}" destId="{1EA3DEE0-BC2A-4107-A6A2-B114D62E6EAC}" srcOrd="4" destOrd="0" presId="urn:microsoft.com/office/officeart/2005/8/layout/hierarchy4"/>
    <dgm:cxn modelId="{20BC74BA-1D29-43BB-84EE-1A81EA8673FA}" type="presParOf" srcId="{1EA3DEE0-BC2A-4107-A6A2-B114D62E6EAC}" destId="{7D1ED034-5306-4435-9147-3CF41478432B}" srcOrd="0" destOrd="0" presId="urn:microsoft.com/office/officeart/2005/8/layout/hierarchy4"/>
    <dgm:cxn modelId="{EFAF4D14-3907-4629-A8CC-8466A948EB52}" type="presParOf" srcId="{1EA3DEE0-BC2A-4107-A6A2-B114D62E6EAC}" destId="{17CB608B-7FC2-42DE-AF6B-BDF5F43B5933}" srcOrd="1" destOrd="0" presId="urn:microsoft.com/office/officeart/2005/8/layout/hierarchy4"/>
    <dgm:cxn modelId="{C54E9A19-602D-4744-82F0-C8B746CA92A4}" type="presParOf" srcId="{6E98A780-6B03-4450-8E8D-4766D758D59E}" destId="{6DF15FA4-7E14-461B-86A0-6B0EF17B1382}" srcOrd="1" destOrd="0" presId="urn:microsoft.com/office/officeart/2005/8/layout/hierarchy4"/>
    <dgm:cxn modelId="{AECE08AB-57D1-487D-AF60-CB73D221B1FE}" type="presParOf" srcId="{6E98A780-6B03-4450-8E8D-4766D758D59E}" destId="{9F7B3875-B9E1-4566-8974-3DA8186835FF}" srcOrd="2" destOrd="0" presId="urn:microsoft.com/office/officeart/2005/8/layout/hierarchy4"/>
    <dgm:cxn modelId="{40D0FD52-F3B8-41B7-A1B9-A26D2D41F3F5}" type="presParOf" srcId="{9F7B3875-B9E1-4566-8974-3DA8186835FF}" destId="{EE103C75-88C9-4E07-BE38-DB6DCDE8A295}" srcOrd="0" destOrd="0" presId="urn:microsoft.com/office/officeart/2005/8/layout/hierarchy4"/>
    <dgm:cxn modelId="{4F529622-F514-48AF-BCAD-789409D75425}" type="presParOf" srcId="{9F7B3875-B9E1-4566-8974-3DA8186835FF}" destId="{2E44FA06-D48D-43F2-83A4-290FCFE86C02}" srcOrd="1" destOrd="0" presId="urn:microsoft.com/office/officeart/2005/8/layout/hierarchy4"/>
    <dgm:cxn modelId="{8D6564EE-FF24-48E2-9CE5-9A37A6A56469}" type="presParOf" srcId="{6E98A780-6B03-4450-8E8D-4766D758D59E}" destId="{D00D01EE-8132-458F-A2FA-5739856983A1}" srcOrd="3" destOrd="0" presId="urn:microsoft.com/office/officeart/2005/8/layout/hierarchy4"/>
    <dgm:cxn modelId="{D73E5049-BA81-4047-828A-C7F0EC15EB59}" type="presParOf" srcId="{6E98A780-6B03-4450-8E8D-4766D758D59E}" destId="{8BE13D35-15A0-43A3-BC0D-E9381B77403A}" srcOrd="4" destOrd="0" presId="urn:microsoft.com/office/officeart/2005/8/layout/hierarchy4"/>
    <dgm:cxn modelId="{C240D81E-7EF5-4D3F-864D-4F3C156162E1}" type="presParOf" srcId="{8BE13D35-15A0-43A3-BC0D-E9381B77403A}" destId="{421F6202-2475-4945-99FA-44E354A893EE}" srcOrd="0" destOrd="0" presId="urn:microsoft.com/office/officeart/2005/8/layout/hierarchy4"/>
    <dgm:cxn modelId="{24A85203-7FBA-41F3-B41A-AC98F9823E0F}" type="presParOf" srcId="{8BE13D35-15A0-43A3-BC0D-E9381B77403A}" destId="{9B44D7CE-747A-42A6-9C89-75AEA5A2F0C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3E664-BCED-4664-83B2-7CF1A62CF987}" type="doc">
      <dgm:prSet loTypeId="urn:microsoft.com/office/officeart/2005/8/layout/hierarchy4" loCatId="hierarchy" qsTypeId="urn:microsoft.com/office/officeart/2005/8/quickstyle/simple3" qsCatId="simple" csTypeId="urn:microsoft.com/office/officeart/2005/8/colors/accent1_2" csCatId="accent1" phldr="1"/>
      <dgm:spPr/>
      <dgm:t>
        <a:bodyPr/>
        <a:lstStyle/>
        <a:p>
          <a:endParaRPr lang="en-US"/>
        </a:p>
      </dgm:t>
    </dgm:pt>
    <dgm:pt modelId="{E3B5A36D-7194-4894-B1C5-6AA493F307E8}">
      <dgm:prSet phldrT="[Text]" custT="1"/>
      <dgm:spPr/>
      <dgm:t>
        <a:bodyPr/>
        <a:lstStyle/>
        <a:p>
          <a:r>
            <a:rPr lang="en-US" sz="1600" dirty="0"/>
            <a:t>Feature Engineering</a:t>
          </a:r>
        </a:p>
      </dgm:t>
    </dgm:pt>
    <dgm:pt modelId="{A54B864D-F01D-44CC-9C42-BBF86708B33F}" type="parTrans" cxnId="{BB47B31F-ACC4-4675-9442-95B8428464FE}">
      <dgm:prSet/>
      <dgm:spPr/>
      <dgm:t>
        <a:bodyPr/>
        <a:lstStyle/>
        <a:p>
          <a:endParaRPr lang="en-US" sz="2400"/>
        </a:p>
      </dgm:t>
    </dgm:pt>
    <dgm:pt modelId="{6C436BE0-A693-48F8-87CC-89BCE9F06642}" type="sibTrans" cxnId="{BB47B31F-ACC4-4675-9442-95B8428464FE}">
      <dgm:prSet/>
      <dgm:spPr/>
      <dgm:t>
        <a:bodyPr/>
        <a:lstStyle/>
        <a:p>
          <a:endParaRPr lang="en-US" sz="2400"/>
        </a:p>
      </dgm:t>
    </dgm:pt>
    <dgm:pt modelId="{69C505AC-AF7E-4670-9D53-C704FF73BF08}">
      <dgm:prSet phldrT="[Text]" custT="1"/>
      <dgm:spPr/>
      <dgm:t>
        <a:bodyPr/>
        <a:lstStyle/>
        <a:p>
          <a:r>
            <a:rPr lang="en-US" sz="1600" dirty="0"/>
            <a:t>Feature Creation/ Construction</a:t>
          </a:r>
        </a:p>
      </dgm:t>
    </dgm:pt>
    <dgm:pt modelId="{59321D97-38B8-448F-93D3-2944FE294241}" type="parTrans" cxnId="{A9D77F76-47A6-4791-91A9-079D991F9C57}">
      <dgm:prSet custT="1"/>
      <dgm:spPr/>
      <dgm:t>
        <a:bodyPr/>
        <a:lstStyle/>
        <a:p>
          <a:endParaRPr lang="en-US" sz="700"/>
        </a:p>
      </dgm:t>
    </dgm:pt>
    <dgm:pt modelId="{C4741E39-5106-4E84-8BFB-FAB149BF5D25}" type="sibTrans" cxnId="{A9D77F76-47A6-4791-91A9-079D991F9C57}">
      <dgm:prSet/>
      <dgm:spPr/>
      <dgm:t>
        <a:bodyPr/>
        <a:lstStyle/>
        <a:p>
          <a:endParaRPr lang="en-US" sz="2400"/>
        </a:p>
      </dgm:t>
    </dgm:pt>
    <dgm:pt modelId="{2F06E03E-64B8-45D2-85F0-BD0BBA442E4F}">
      <dgm:prSet phldrT="[Text]" custT="1"/>
      <dgm:spPr/>
      <dgm:t>
        <a:bodyPr/>
        <a:lstStyle/>
        <a:p>
          <a:r>
            <a:rPr lang="en-US" sz="1600" dirty="0"/>
            <a:t>Feature Selection</a:t>
          </a:r>
        </a:p>
      </dgm:t>
    </dgm:pt>
    <dgm:pt modelId="{65F9B2EA-E762-4C36-A5DB-4FFDA6F8A5C8}" type="parTrans" cxnId="{414A0AC4-7731-46D2-8E94-EE722D4C862D}">
      <dgm:prSet custT="1"/>
      <dgm:spPr/>
      <dgm:t>
        <a:bodyPr/>
        <a:lstStyle/>
        <a:p>
          <a:endParaRPr lang="en-US" sz="700"/>
        </a:p>
      </dgm:t>
    </dgm:pt>
    <dgm:pt modelId="{A4397DC9-F2F3-4ED1-95C1-02C91F2979EE}" type="sibTrans" cxnId="{414A0AC4-7731-46D2-8E94-EE722D4C862D}">
      <dgm:prSet/>
      <dgm:spPr/>
      <dgm:t>
        <a:bodyPr/>
        <a:lstStyle/>
        <a:p>
          <a:endParaRPr lang="en-US" sz="2400"/>
        </a:p>
      </dgm:t>
    </dgm:pt>
    <dgm:pt modelId="{DE6A3C29-C163-41F5-953C-6703B989D8B6}">
      <dgm:prSet phldrT="[Text]" custT="1"/>
      <dgm:spPr/>
      <dgm:t>
        <a:bodyPr/>
        <a:lstStyle/>
        <a:p>
          <a:r>
            <a:rPr lang="en-US" sz="1600" dirty="0"/>
            <a:t>Mapping Data to new space</a:t>
          </a:r>
        </a:p>
      </dgm:t>
    </dgm:pt>
    <dgm:pt modelId="{F88F9D11-A584-46DB-B85A-24B7E065802D}" type="parTrans" cxnId="{0A739745-DCBF-4482-A65A-54134E25529B}">
      <dgm:prSet/>
      <dgm:spPr/>
      <dgm:t>
        <a:bodyPr/>
        <a:lstStyle/>
        <a:p>
          <a:endParaRPr lang="en-US"/>
        </a:p>
      </dgm:t>
    </dgm:pt>
    <dgm:pt modelId="{76D42CF5-51A2-4E77-BB0F-659A439FF6C6}" type="sibTrans" cxnId="{0A739745-DCBF-4482-A65A-54134E25529B}">
      <dgm:prSet/>
      <dgm:spPr/>
      <dgm:t>
        <a:bodyPr/>
        <a:lstStyle/>
        <a:p>
          <a:endParaRPr lang="en-US"/>
        </a:p>
      </dgm:t>
    </dgm:pt>
    <dgm:pt modelId="{0F7EFBF0-B84B-469E-A815-22ADB3A45C1B}">
      <dgm:prSet phldrT="[Text]" custT="1"/>
      <dgm:spPr/>
      <dgm:t>
        <a:bodyPr/>
        <a:lstStyle/>
        <a:p>
          <a:r>
            <a:rPr lang="en-US" sz="1600" dirty="0"/>
            <a:t>New Feature Construction</a:t>
          </a:r>
        </a:p>
      </dgm:t>
    </dgm:pt>
    <dgm:pt modelId="{1957B822-583C-482B-AFC8-CC4A416EA9E7}" type="parTrans" cxnId="{15504EDE-5967-49D1-BD3D-F9D25C24E52E}">
      <dgm:prSet/>
      <dgm:spPr/>
      <dgm:t>
        <a:bodyPr/>
        <a:lstStyle/>
        <a:p>
          <a:endParaRPr lang="en-US"/>
        </a:p>
      </dgm:t>
    </dgm:pt>
    <dgm:pt modelId="{4C721429-463E-43CF-A555-566EB24D4D73}" type="sibTrans" cxnId="{15504EDE-5967-49D1-BD3D-F9D25C24E52E}">
      <dgm:prSet/>
      <dgm:spPr/>
      <dgm:t>
        <a:bodyPr/>
        <a:lstStyle/>
        <a:p>
          <a:endParaRPr lang="en-US"/>
        </a:p>
      </dgm:t>
    </dgm:pt>
    <dgm:pt modelId="{26C8CC50-3A21-47AB-A1F8-9BC1CB3744F2}">
      <dgm:prSet phldrT="[Text]" custT="1"/>
      <dgm:spPr/>
      <dgm:t>
        <a:bodyPr/>
        <a:lstStyle/>
        <a:p>
          <a:r>
            <a:rPr lang="en-US" sz="1600" dirty="0"/>
            <a:t>Feature Extraction</a:t>
          </a:r>
        </a:p>
      </dgm:t>
    </dgm:pt>
    <dgm:pt modelId="{BEAA7E52-8F70-4C3F-A670-EB0834FEBB60}" type="parTrans" cxnId="{06DD3105-AE14-4E25-8405-EC527C0DBFF3}">
      <dgm:prSet/>
      <dgm:spPr/>
      <dgm:t>
        <a:bodyPr/>
        <a:lstStyle/>
        <a:p>
          <a:endParaRPr lang="en-US"/>
        </a:p>
      </dgm:t>
    </dgm:pt>
    <dgm:pt modelId="{59136006-5A10-4EA2-AA8F-74E7D9AA547F}" type="sibTrans" cxnId="{06DD3105-AE14-4E25-8405-EC527C0DBFF3}">
      <dgm:prSet/>
      <dgm:spPr/>
      <dgm:t>
        <a:bodyPr/>
        <a:lstStyle/>
        <a:p>
          <a:endParaRPr lang="en-US"/>
        </a:p>
      </dgm:t>
    </dgm:pt>
    <dgm:pt modelId="{6358E48A-A437-4F2E-B1D1-476A98AA94DD}">
      <dgm:prSet phldrT="[Text]" custT="1"/>
      <dgm:spPr/>
      <dgm:t>
        <a:bodyPr/>
        <a:lstStyle/>
        <a:p>
          <a:r>
            <a:rPr lang="en-US" sz="1600" dirty="0"/>
            <a:t>Dimensionality Reduction</a:t>
          </a:r>
        </a:p>
      </dgm:t>
    </dgm:pt>
    <dgm:pt modelId="{0AC106E6-C6C1-4E7B-BE63-606F14516119}" type="parTrans" cxnId="{D3EC460C-813A-4F96-8F1E-86B5DDEFC84D}">
      <dgm:prSet/>
      <dgm:spPr/>
      <dgm:t>
        <a:bodyPr/>
        <a:lstStyle/>
        <a:p>
          <a:endParaRPr lang="en-US"/>
        </a:p>
      </dgm:t>
    </dgm:pt>
    <dgm:pt modelId="{0E480F84-9C36-4408-A3E6-18ECAD02404F}" type="sibTrans" cxnId="{D3EC460C-813A-4F96-8F1E-86B5DDEFC84D}">
      <dgm:prSet/>
      <dgm:spPr/>
      <dgm:t>
        <a:bodyPr/>
        <a:lstStyle/>
        <a:p>
          <a:endParaRPr lang="en-US"/>
        </a:p>
      </dgm:t>
    </dgm:pt>
    <dgm:pt modelId="{53292B4F-3215-4497-BD4C-F61FAC10C921}">
      <dgm:prSet phldrT="[Text]" custT="1"/>
      <dgm:spPr/>
      <dgm:t>
        <a:bodyPr/>
        <a:lstStyle/>
        <a:p>
          <a:r>
            <a:rPr lang="en-US" sz="1600" dirty="0"/>
            <a:t>E.g. Categorical to numerical</a:t>
          </a:r>
        </a:p>
      </dgm:t>
    </dgm:pt>
    <dgm:pt modelId="{A93CDDEB-D71E-45C0-ABBE-F3EA7A4F1F1B}" type="parTrans" cxnId="{80C3BB01-079D-49CA-A427-FCB7D918D164}">
      <dgm:prSet/>
      <dgm:spPr/>
      <dgm:t>
        <a:bodyPr/>
        <a:lstStyle/>
        <a:p>
          <a:endParaRPr lang="en-US"/>
        </a:p>
      </dgm:t>
    </dgm:pt>
    <dgm:pt modelId="{A943719A-2B94-4AFD-B90F-6246CEDC0C2B}" type="sibTrans" cxnId="{80C3BB01-079D-49CA-A427-FCB7D918D164}">
      <dgm:prSet/>
      <dgm:spPr/>
      <dgm:t>
        <a:bodyPr/>
        <a:lstStyle/>
        <a:p>
          <a:endParaRPr lang="en-US"/>
        </a:p>
      </dgm:t>
    </dgm:pt>
    <dgm:pt modelId="{1887D805-3B7D-457B-9507-F17645267357}">
      <dgm:prSet phldrT="[Text]" custT="1"/>
      <dgm:spPr/>
      <dgm:t>
        <a:bodyPr/>
        <a:lstStyle/>
        <a:p>
          <a:r>
            <a:rPr lang="en-US" sz="1600" dirty="0"/>
            <a:t>Create Derived Features</a:t>
          </a:r>
        </a:p>
      </dgm:t>
    </dgm:pt>
    <dgm:pt modelId="{0F166C26-E17A-42B8-92F3-21CA085BB891}" type="parTrans" cxnId="{A23DF353-2AAF-4093-89B6-142FFA885A14}">
      <dgm:prSet/>
      <dgm:spPr/>
      <dgm:t>
        <a:bodyPr/>
        <a:lstStyle/>
        <a:p>
          <a:endParaRPr lang="en-US"/>
        </a:p>
      </dgm:t>
    </dgm:pt>
    <dgm:pt modelId="{74964309-C9DB-43EB-AB6C-C36640DA4845}" type="sibTrans" cxnId="{A23DF353-2AAF-4093-89B6-142FFA885A14}">
      <dgm:prSet/>
      <dgm:spPr/>
      <dgm:t>
        <a:bodyPr/>
        <a:lstStyle/>
        <a:p>
          <a:endParaRPr lang="en-US"/>
        </a:p>
      </dgm:t>
    </dgm:pt>
    <dgm:pt modelId="{EA0F74BA-0133-4B73-87C9-01DCAED0B29F}" type="pres">
      <dgm:prSet presAssocID="{1633E664-BCED-4664-83B2-7CF1A62CF987}" presName="Name0" presStyleCnt="0">
        <dgm:presLayoutVars>
          <dgm:chPref val="1"/>
          <dgm:dir/>
          <dgm:animOne val="branch"/>
          <dgm:animLvl val="lvl"/>
          <dgm:resizeHandles/>
        </dgm:presLayoutVars>
      </dgm:prSet>
      <dgm:spPr/>
    </dgm:pt>
    <dgm:pt modelId="{11C38886-0A51-4812-9ED8-7BA7CAA129AD}" type="pres">
      <dgm:prSet presAssocID="{E3B5A36D-7194-4894-B1C5-6AA493F307E8}" presName="vertOne" presStyleCnt="0"/>
      <dgm:spPr/>
    </dgm:pt>
    <dgm:pt modelId="{F0DD9685-ED3D-493C-B590-13C28537F1F2}" type="pres">
      <dgm:prSet presAssocID="{E3B5A36D-7194-4894-B1C5-6AA493F307E8}" presName="txOne" presStyleLbl="node0" presStyleIdx="0" presStyleCnt="1">
        <dgm:presLayoutVars>
          <dgm:chPref val="3"/>
        </dgm:presLayoutVars>
      </dgm:prSet>
      <dgm:spPr/>
    </dgm:pt>
    <dgm:pt modelId="{205FA6ED-077A-45C7-90F3-18282B64BAFB}" type="pres">
      <dgm:prSet presAssocID="{E3B5A36D-7194-4894-B1C5-6AA493F307E8}" presName="parTransOne" presStyleCnt="0"/>
      <dgm:spPr/>
    </dgm:pt>
    <dgm:pt modelId="{6E98A780-6B03-4450-8E8D-4766D758D59E}" type="pres">
      <dgm:prSet presAssocID="{E3B5A36D-7194-4894-B1C5-6AA493F307E8}" presName="horzOne" presStyleCnt="0"/>
      <dgm:spPr/>
    </dgm:pt>
    <dgm:pt modelId="{E292B116-9BC0-42B7-9B64-3CFE29F643D2}" type="pres">
      <dgm:prSet presAssocID="{69C505AC-AF7E-4670-9D53-C704FF73BF08}" presName="vertTwo" presStyleCnt="0"/>
      <dgm:spPr/>
    </dgm:pt>
    <dgm:pt modelId="{236549E0-0230-4BF4-A99E-81F861CC1CAC}" type="pres">
      <dgm:prSet presAssocID="{69C505AC-AF7E-4670-9D53-C704FF73BF08}" presName="txTwo" presStyleLbl="node2" presStyleIdx="0" presStyleCnt="2">
        <dgm:presLayoutVars>
          <dgm:chPref val="3"/>
        </dgm:presLayoutVars>
      </dgm:prSet>
      <dgm:spPr/>
    </dgm:pt>
    <dgm:pt modelId="{424DF677-915F-4455-B03D-A3FFC77F5A44}" type="pres">
      <dgm:prSet presAssocID="{69C505AC-AF7E-4670-9D53-C704FF73BF08}" presName="parTransTwo" presStyleCnt="0"/>
      <dgm:spPr/>
    </dgm:pt>
    <dgm:pt modelId="{CCB84E71-7AC6-4070-AFAB-6DE072846449}" type="pres">
      <dgm:prSet presAssocID="{69C505AC-AF7E-4670-9D53-C704FF73BF08}" presName="horzTwo" presStyleCnt="0"/>
      <dgm:spPr/>
    </dgm:pt>
    <dgm:pt modelId="{7801151D-CF7A-4FA8-AE83-44A84920DC2D}" type="pres">
      <dgm:prSet presAssocID="{DE6A3C29-C163-41F5-953C-6703B989D8B6}" presName="vertThree" presStyleCnt="0"/>
      <dgm:spPr/>
    </dgm:pt>
    <dgm:pt modelId="{9C2DC3B5-9704-4E04-B5FA-3CAE5D40D138}" type="pres">
      <dgm:prSet presAssocID="{DE6A3C29-C163-41F5-953C-6703B989D8B6}" presName="txThree" presStyleLbl="node3" presStyleIdx="0" presStyleCnt="3">
        <dgm:presLayoutVars>
          <dgm:chPref val="3"/>
        </dgm:presLayoutVars>
      </dgm:prSet>
      <dgm:spPr/>
    </dgm:pt>
    <dgm:pt modelId="{1B25B6B2-6854-403E-8B15-52C6A9E8B297}" type="pres">
      <dgm:prSet presAssocID="{DE6A3C29-C163-41F5-953C-6703B989D8B6}" presName="horzThree" presStyleCnt="0"/>
      <dgm:spPr/>
    </dgm:pt>
    <dgm:pt modelId="{F57A88BD-22F8-4485-9371-FD35E7700E85}" type="pres">
      <dgm:prSet presAssocID="{76D42CF5-51A2-4E77-BB0F-659A439FF6C6}" presName="sibSpaceThree" presStyleCnt="0"/>
      <dgm:spPr/>
    </dgm:pt>
    <dgm:pt modelId="{1EA3DEE0-BC2A-4107-A6A2-B114D62E6EAC}" type="pres">
      <dgm:prSet presAssocID="{0F7EFBF0-B84B-469E-A815-22ADB3A45C1B}" presName="vertThree" presStyleCnt="0"/>
      <dgm:spPr/>
    </dgm:pt>
    <dgm:pt modelId="{7D1ED034-5306-4435-9147-3CF41478432B}" type="pres">
      <dgm:prSet presAssocID="{0F7EFBF0-B84B-469E-A815-22ADB3A45C1B}" presName="txThree" presStyleLbl="node3" presStyleIdx="1" presStyleCnt="3">
        <dgm:presLayoutVars>
          <dgm:chPref val="3"/>
        </dgm:presLayoutVars>
      </dgm:prSet>
      <dgm:spPr/>
    </dgm:pt>
    <dgm:pt modelId="{C3A68256-1A70-49FD-AB65-7E3B4ECD8730}" type="pres">
      <dgm:prSet presAssocID="{0F7EFBF0-B84B-469E-A815-22ADB3A45C1B}" presName="parTransThree" presStyleCnt="0"/>
      <dgm:spPr/>
    </dgm:pt>
    <dgm:pt modelId="{17CB608B-7FC2-42DE-AF6B-BDF5F43B5933}" type="pres">
      <dgm:prSet presAssocID="{0F7EFBF0-B84B-469E-A815-22ADB3A45C1B}" presName="horzThree" presStyleCnt="0"/>
      <dgm:spPr/>
    </dgm:pt>
    <dgm:pt modelId="{D38D84DA-44ED-472B-A3ED-50FDE2915B8B}" type="pres">
      <dgm:prSet presAssocID="{53292B4F-3215-4497-BD4C-F61FAC10C921}" presName="vertFour" presStyleCnt="0">
        <dgm:presLayoutVars>
          <dgm:chPref val="3"/>
        </dgm:presLayoutVars>
      </dgm:prSet>
      <dgm:spPr/>
    </dgm:pt>
    <dgm:pt modelId="{669980AF-1911-4EA0-A11F-122C5A28E78E}" type="pres">
      <dgm:prSet presAssocID="{53292B4F-3215-4497-BD4C-F61FAC10C921}" presName="txFour" presStyleLbl="node4" presStyleIdx="0" presStyleCnt="3">
        <dgm:presLayoutVars>
          <dgm:chPref val="3"/>
        </dgm:presLayoutVars>
      </dgm:prSet>
      <dgm:spPr/>
    </dgm:pt>
    <dgm:pt modelId="{697BC8CF-DBAD-455D-BF74-602AB40F2D10}" type="pres">
      <dgm:prSet presAssocID="{53292B4F-3215-4497-BD4C-F61FAC10C921}" presName="horzFour" presStyleCnt="0"/>
      <dgm:spPr/>
    </dgm:pt>
    <dgm:pt modelId="{22E5401A-746D-420B-974E-5D460C3506CB}" type="pres">
      <dgm:prSet presAssocID="{A943719A-2B94-4AFD-B90F-6246CEDC0C2B}" presName="sibSpaceFour" presStyleCnt="0"/>
      <dgm:spPr/>
    </dgm:pt>
    <dgm:pt modelId="{4400F1F5-37FE-4C14-9D20-E43677D6EA68}" type="pres">
      <dgm:prSet presAssocID="{1887D805-3B7D-457B-9507-F17645267357}" presName="vertFour" presStyleCnt="0">
        <dgm:presLayoutVars>
          <dgm:chPref val="3"/>
        </dgm:presLayoutVars>
      </dgm:prSet>
      <dgm:spPr/>
    </dgm:pt>
    <dgm:pt modelId="{93FBFCC6-A4A0-4700-83F2-7F2F38A84122}" type="pres">
      <dgm:prSet presAssocID="{1887D805-3B7D-457B-9507-F17645267357}" presName="txFour" presStyleLbl="node4" presStyleIdx="1" presStyleCnt="3">
        <dgm:presLayoutVars>
          <dgm:chPref val="3"/>
        </dgm:presLayoutVars>
      </dgm:prSet>
      <dgm:spPr/>
    </dgm:pt>
    <dgm:pt modelId="{995E424A-0891-4D4E-834E-B6D25F4D30BC}" type="pres">
      <dgm:prSet presAssocID="{1887D805-3B7D-457B-9507-F17645267357}" presName="horzFour" presStyleCnt="0"/>
      <dgm:spPr/>
    </dgm:pt>
    <dgm:pt modelId="{6B11A2F1-B25F-47D0-81EF-47A06BCC7BCF}" type="pres">
      <dgm:prSet presAssocID="{4C721429-463E-43CF-A555-566EB24D4D73}" presName="sibSpaceThree" presStyleCnt="0"/>
      <dgm:spPr/>
    </dgm:pt>
    <dgm:pt modelId="{DD6FD6C6-0E01-4FFB-AE2C-90C9E3418B41}" type="pres">
      <dgm:prSet presAssocID="{26C8CC50-3A21-47AB-A1F8-9BC1CB3744F2}" presName="vertThree" presStyleCnt="0"/>
      <dgm:spPr/>
    </dgm:pt>
    <dgm:pt modelId="{1B00D1BB-E260-4993-8984-461616A57F40}" type="pres">
      <dgm:prSet presAssocID="{26C8CC50-3A21-47AB-A1F8-9BC1CB3744F2}" presName="txThree" presStyleLbl="node3" presStyleIdx="2" presStyleCnt="3">
        <dgm:presLayoutVars>
          <dgm:chPref val="3"/>
        </dgm:presLayoutVars>
      </dgm:prSet>
      <dgm:spPr/>
    </dgm:pt>
    <dgm:pt modelId="{E9A5900D-3F16-46F9-A895-CCB715A448E0}" type="pres">
      <dgm:prSet presAssocID="{26C8CC50-3A21-47AB-A1F8-9BC1CB3744F2}" presName="parTransThree" presStyleCnt="0"/>
      <dgm:spPr/>
    </dgm:pt>
    <dgm:pt modelId="{426F02F3-9148-4214-B4B2-CDBBE60E65DC}" type="pres">
      <dgm:prSet presAssocID="{26C8CC50-3A21-47AB-A1F8-9BC1CB3744F2}" presName="horzThree" presStyleCnt="0"/>
      <dgm:spPr/>
    </dgm:pt>
    <dgm:pt modelId="{0F2653E8-8E3F-4BA7-95D0-89A9C2F53DE5}" type="pres">
      <dgm:prSet presAssocID="{6358E48A-A437-4F2E-B1D1-476A98AA94DD}" presName="vertFour" presStyleCnt="0">
        <dgm:presLayoutVars>
          <dgm:chPref val="3"/>
        </dgm:presLayoutVars>
      </dgm:prSet>
      <dgm:spPr/>
    </dgm:pt>
    <dgm:pt modelId="{FDB8CA9E-DB12-4251-9D8A-8265CD408E9B}" type="pres">
      <dgm:prSet presAssocID="{6358E48A-A437-4F2E-B1D1-476A98AA94DD}" presName="txFour" presStyleLbl="node4" presStyleIdx="2" presStyleCnt="3">
        <dgm:presLayoutVars>
          <dgm:chPref val="3"/>
        </dgm:presLayoutVars>
      </dgm:prSet>
      <dgm:spPr/>
    </dgm:pt>
    <dgm:pt modelId="{00607BC5-C82D-424A-9C0C-B6038A8B09D0}" type="pres">
      <dgm:prSet presAssocID="{6358E48A-A437-4F2E-B1D1-476A98AA94DD}" presName="horzFour" presStyleCnt="0"/>
      <dgm:spPr/>
    </dgm:pt>
    <dgm:pt modelId="{6DF15FA4-7E14-461B-86A0-6B0EF17B1382}" type="pres">
      <dgm:prSet presAssocID="{C4741E39-5106-4E84-8BFB-FAB149BF5D25}" presName="sibSpaceTwo" presStyleCnt="0"/>
      <dgm:spPr/>
    </dgm:pt>
    <dgm:pt modelId="{8BE13D35-15A0-43A3-BC0D-E9381B77403A}" type="pres">
      <dgm:prSet presAssocID="{2F06E03E-64B8-45D2-85F0-BD0BBA442E4F}" presName="vertTwo" presStyleCnt="0"/>
      <dgm:spPr/>
    </dgm:pt>
    <dgm:pt modelId="{421F6202-2475-4945-99FA-44E354A893EE}" type="pres">
      <dgm:prSet presAssocID="{2F06E03E-64B8-45D2-85F0-BD0BBA442E4F}" presName="txTwo" presStyleLbl="node2" presStyleIdx="1" presStyleCnt="2">
        <dgm:presLayoutVars>
          <dgm:chPref val="3"/>
        </dgm:presLayoutVars>
      </dgm:prSet>
      <dgm:spPr/>
    </dgm:pt>
    <dgm:pt modelId="{9B44D7CE-747A-42A6-9C89-75AEA5A2F0C3}" type="pres">
      <dgm:prSet presAssocID="{2F06E03E-64B8-45D2-85F0-BD0BBA442E4F}" presName="horzTwo" presStyleCnt="0"/>
      <dgm:spPr/>
    </dgm:pt>
  </dgm:ptLst>
  <dgm:cxnLst>
    <dgm:cxn modelId="{80C3BB01-079D-49CA-A427-FCB7D918D164}" srcId="{0F7EFBF0-B84B-469E-A815-22ADB3A45C1B}" destId="{53292B4F-3215-4497-BD4C-F61FAC10C921}" srcOrd="0" destOrd="0" parTransId="{A93CDDEB-D71E-45C0-ABBE-F3EA7A4F1F1B}" sibTransId="{A943719A-2B94-4AFD-B90F-6246CEDC0C2B}"/>
    <dgm:cxn modelId="{06DD3105-AE14-4E25-8405-EC527C0DBFF3}" srcId="{69C505AC-AF7E-4670-9D53-C704FF73BF08}" destId="{26C8CC50-3A21-47AB-A1F8-9BC1CB3744F2}" srcOrd="2" destOrd="0" parTransId="{BEAA7E52-8F70-4C3F-A670-EB0834FEBB60}" sibTransId="{59136006-5A10-4EA2-AA8F-74E7D9AA547F}"/>
    <dgm:cxn modelId="{D3EC460C-813A-4F96-8F1E-86B5DDEFC84D}" srcId="{26C8CC50-3A21-47AB-A1F8-9BC1CB3744F2}" destId="{6358E48A-A437-4F2E-B1D1-476A98AA94DD}" srcOrd="0" destOrd="0" parTransId="{0AC106E6-C6C1-4E7B-BE63-606F14516119}" sibTransId="{0E480F84-9C36-4408-A3E6-18ECAD02404F}"/>
    <dgm:cxn modelId="{BB47B31F-ACC4-4675-9442-95B8428464FE}" srcId="{1633E664-BCED-4664-83B2-7CF1A62CF987}" destId="{E3B5A36D-7194-4894-B1C5-6AA493F307E8}" srcOrd="0" destOrd="0" parTransId="{A54B864D-F01D-44CC-9C42-BBF86708B33F}" sibTransId="{6C436BE0-A693-48F8-87CC-89BCE9F06642}"/>
    <dgm:cxn modelId="{0A739745-DCBF-4482-A65A-54134E25529B}" srcId="{69C505AC-AF7E-4670-9D53-C704FF73BF08}" destId="{DE6A3C29-C163-41F5-953C-6703B989D8B6}" srcOrd="0" destOrd="0" parTransId="{F88F9D11-A584-46DB-B85A-24B7E065802D}" sibTransId="{76D42CF5-51A2-4E77-BB0F-659A439FF6C6}"/>
    <dgm:cxn modelId="{A23DF353-2AAF-4093-89B6-142FFA885A14}" srcId="{0F7EFBF0-B84B-469E-A815-22ADB3A45C1B}" destId="{1887D805-3B7D-457B-9507-F17645267357}" srcOrd="1" destOrd="0" parTransId="{0F166C26-E17A-42B8-92F3-21CA085BB891}" sibTransId="{74964309-C9DB-43EB-AB6C-C36640DA4845}"/>
    <dgm:cxn modelId="{DCCCED5D-DA9D-479C-A6FA-19B590245FEA}" type="presOf" srcId="{53292B4F-3215-4497-BD4C-F61FAC10C921}" destId="{669980AF-1911-4EA0-A11F-122C5A28E78E}" srcOrd="0" destOrd="0" presId="urn:microsoft.com/office/officeart/2005/8/layout/hierarchy4"/>
    <dgm:cxn modelId="{4826DA75-8E03-468C-87F5-99F658BF0777}" type="presOf" srcId="{26C8CC50-3A21-47AB-A1F8-9BC1CB3744F2}" destId="{1B00D1BB-E260-4993-8984-461616A57F40}" srcOrd="0" destOrd="0" presId="urn:microsoft.com/office/officeart/2005/8/layout/hierarchy4"/>
    <dgm:cxn modelId="{A9D77F76-47A6-4791-91A9-079D991F9C57}" srcId="{E3B5A36D-7194-4894-B1C5-6AA493F307E8}" destId="{69C505AC-AF7E-4670-9D53-C704FF73BF08}" srcOrd="0" destOrd="0" parTransId="{59321D97-38B8-448F-93D3-2944FE294241}" sibTransId="{C4741E39-5106-4E84-8BFB-FAB149BF5D25}"/>
    <dgm:cxn modelId="{F2D53579-244C-4922-B04D-FDD47F7BC41C}" type="presOf" srcId="{0F7EFBF0-B84B-469E-A815-22ADB3A45C1B}" destId="{7D1ED034-5306-4435-9147-3CF41478432B}" srcOrd="0" destOrd="0" presId="urn:microsoft.com/office/officeart/2005/8/layout/hierarchy4"/>
    <dgm:cxn modelId="{C498EE7F-F37B-47BD-8DA3-5E56A851F3BC}" type="presOf" srcId="{1633E664-BCED-4664-83B2-7CF1A62CF987}" destId="{EA0F74BA-0133-4B73-87C9-01DCAED0B29F}" srcOrd="0" destOrd="0" presId="urn:microsoft.com/office/officeart/2005/8/layout/hierarchy4"/>
    <dgm:cxn modelId="{3DEA5C8B-88F8-4D01-8D33-7FEC35D7A301}" type="presOf" srcId="{DE6A3C29-C163-41F5-953C-6703B989D8B6}" destId="{9C2DC3B5-9704-4E04-B5FA-3CAE5D40D138}" srcOrd="0" destOrd="0" presId="urn:microsoft.com/office/officeart/2005/8/layout/hierarchy4"/>
    <dgm:cxn modelId="{E8757A8D-01E1-4152-ADEF-258C4071022E}" type="presOf" srcId="{6358E48A-A437-4F2E-B1D1-476A98AA94DD}" destId="{FDB8CA9E-DB12-4251-9D8A-8265CD408E9B}" srcOrd="0" destOrd="0" presId="urn:microsoft.com/office/officeart/2005/8/layout/hierarchy4"/>
    <dgm:cxn modelId="{3C0C85B7-43FF-4552-B38B-A246CA78E0E7}" type="presOf" srcId="{69C505AC-AF7E-4670-9D53-C704FF73BF08}" destId="{236549E0-0230-4BF4-A99E-81F861CC1CAC}" srcOrd="0" destOrd="0" presId="urn:microsoft.com/office/officeart/2005/8/layout/hierarchy4"/>
    <dgm:cxn modelId="{A39FBDBC-8FDD-463A-BA17-A1722DA0426D}" type="presOf" srcId="{1887D805-3B7D-457B-9507-F17645267357}" destId="{93FBFCC6-A4A0-4700-83F2-7F2F38A84122}" srcOrd="0" destOrd="0" presId="urn:microsoft.com/office/officeart/2005/8/layout/hierarchy4"/>
    <dgm:cxn modelId="{414A0AC4-7731-46D2-8E94-EE722D4C862D}" srcId="{E3B5A36D-7194-4894-B1C5-6AA493F307E8}" destId="{2F06E03E-64B8-45D2-85F0-BD0BBA442E4F}" srcOrd="1" destOrd="0" parTransId="{65F9B2EA-E762-4C36-A5DB-4FFDA6F8A5C8}" sibTransId="{A4397DC9-F2F3-4ED1-95C1-02C91F2979EE}"/>
    <dgm:cxn modelId="{CBB3DAD9-6051-4028-AB7D-8D3569FF4C27}" type="presOf" srcId="{2F06E03E-64B8-45D2-85F0-BD0BBA442E4F}" destId="{421F6202-2475-4945-99FA-44E354A893EE}" srcOrd="0" destOrd="0" presId="urn:microsoft.com/office/officeart/2005/8/layout/hierarchy4"/>
    <dgm:cxn modelId="{C77C8ADC-F46D-49E9-BAAB-A76356053946}" type="presOf" srcId="{E3B5A36D-7194-4894-B1C5-6AA493F307E8}" destId="{F0DD9685-ED3D-493C-B590-13C28537F1F2}" srcOrd="0" destOrd="0" presId="urn:microsoft.com/office/officeart/2005/8/layout/hierarchy4"/>
    <dgm:cxn modelId="{15504EDE-5967-49D1-BD3D-F9D25C24E52E}" srcId="{69C505AC-AF7E-4670-9D53-C704FF73BF08}" destId="{0F7EFBF0-B84B-469E-A815-22ADB3A45C1B}" srcOrd="1" destOrd="0" parTransId="{1957B822-583C-482B-AFC8-CC4A416EA9E7}" sibTransId="{4C721429-463E-43CF-A555-566EB24D4D73}"/>
    <dgm:cxn modelId="{EDB58008-6242-4FF6-AB50-BFE5355599E8}" type="presParOf" srcId="{EA0F74BA-0133-4B73-87C9-01DCAED0B29F}" destId="{11C38886-0A51-4812-9ED8-7BA7CAA129AD}" srcOrd="0" destOrd="0" presId="urn:microsoft.com/office/officeart/2005/8/layout/hierarchy4"/>
    <dgm:cxn modelId="{00514DF7-EC2A-495D-B7F5-44EFF5B0F688}" type="presParOf" srcId="{11C38886-0A51-4812-9ED8-7BA7CAA129AD}" destId="{F0DD9685-ED3D-493C-B590-13C28537F1F2}" srcOrd="0" destOrd="0" presId="urn:microsoft.com/office/officeart/2005/8/layout/hierarchy4"/>
    <dgm:cxn modelId="{D3D31E72-578F-4A7E-A544-6F08CD157313}" type="presParOf" srcId="{11C38886-0A51-4812-9ED8-7BA7CAA129AD}" destId="{205FA6ED-077A-45C7-90F3-18282B64BAFB}" srcOrd="1" destOrd="0" presId="urn:microsoft.com/office/officeart/2005/8/layout/hierarchy4"/>
    <dgm:cxn modelId="{2AA0FA35-5DF7-4F2D-99B9-BF10E88BEDEA}" type="presParOf" srcId="{11C38886-0A51-4812-9ED8-7BA7CAA129AD}" destId="{6E98A780-6B03-4450-8E8D-4766D758D59E}" srcOrd="2" destOrd="0" presId="urn:microsoft.com/office/officeart/2005/8/layout/hierarchy4"/>
    <dgm:cxn modelId="{A68F4600-335D-4549-BDB1-1E19FA3B32D5}" type="presParOf" srcId="{6E98A780-6B03-4450-8E8D-4766D758D59E}" destId="{E292B116-9BC0-42B7-9B64-3CFE29F643D2}" srcOrd="0" destOrd="0" presId="urn:microsoft.com/office/officeart/2005/8/layout/hierarchy4"/>
    <dgm:cxn modelId="{21776EFE-5D48-49B4-A14E-4B1E266BA4FC}" type="presParOf" srcId="{E292B116-9BC0-42B7-9B64-3CFE29F643D2}" destId="{236549E0-0230-4BF4-A99E-81F861CC1CAC}" srcOrd="0" destOrd="0" presId="urn:microsoft.com/office/officeart/2005/8/layout/hierarchy4"/>
    <dgm:cxn modelId="{8C268275-3940-4DF3-BF35-8391F46317A1}" type="presParOf" srcId="{E292B116-9BC0-42B7-9B64-3CFE29F643D2}" destId="{424DF677-915F-4455-B03D-A3FFC77F5A44}" srcOrd="1" destOrd="0" presId="urn:microsoft.com/office/officeart/2005/8/layout/hierarchy4"/>
    <dgm:cxn modelId="{C073E00B-31D6-414C-A1CF-699724012FD7}" type="presParOf" srcId="{E292B116-9BC0-42B7-9B64-3CFE29F643D2}" destId="{CCB84E71-7AC6-4070-AFAB-6DE072846449}" srcOrd="2" destOrd="0" presId="urn:microsoft.com/office/officeart/2005/8/layout/hierarchy4"/>
    <dgm:cxn modelId="{38BA26BA-7CD5-49ED-AABE-6BFA33F21D03}" type="presParOf" srcId="{CCB84E71-7AC6-4070-AFAB-6DE072846449}" destId="{7801151D-CF7A-4FA8-AE83-44A84920DC2D}" srcOrd="0" destOrd="0" presId="urn:microsoft.com/office/officeart/2005/8/layout/hierarchy4"/>
    <dgm:cxn modelId="{5133C316-70CA-4341-B393-3953BCE5B9FA}" type="presParOf" srcId="{7801151D-CF7A-4FA8-AE83-44A84920DC2D}" destId="{9C2DC3B5-9704-4E04-B5FA-3CAE5D40D138}" srcOrd="0" destOrd="0" presId="urn:microsoft.com/office/officeart/2005/8/layout/hierarchy4"/>
    <dgm:cxn modelId="{C838DBF5-E572-42EB-8105-8E16D5730284}" type="presParOf" srcId="{7801151D-CF7A-4FA8-AE83-44A84920DC2D}" destId="{1B25B6B2-6854-403E-8B15-52C6A9E8B297}" srcOrd="1" destOrd="0" presId="urn:microsoft.com/office/officeart/2005/8/layout/hierarchy4"/>
    <dgm:cxn modelId="{9EA87176-6B31-4C36-A3E1-FB8F78C907A0}" type="presParOf" srcId="{CCB84E71-7AC6-4070-AFAB-6DE072846449}" destId="{F57A88BD-22F8-4485-9371-FD35E7700E85}" srcOrd="1" destOrd="0" presId="urn:microsoft.com/office/officeart/2005/8/layout/hierarchy4"/>
    <dgm:cxn modelId="{50ED1242-E2BC-4BD2-A565-27BB20718BBE}" type="presParOf" srcId="{CCB84E71-7AC6-4070-AFAB-6DE072846449}" destId="{1EA3DEE0-BC2A-4107-A6A2-B114D62E6EAC}" srcOrd="2" destOrd="0" presId="urn:microsoft.com/office/officeart/2005/8/layout/hierarchy4"/>
    <dgm:cxn modelId="{20BC74BA-1D29-43BB-84EE-1A81EA8673FA}" type="presParOf" srcId="{1EA3DEE0-BC2A-4107-A6A2-B114D62E6EAC}" destId="{7D1ED034-5306-4435-9147-3CF41478432B}" srcOrd="0" destOrd="0" presId="urn:microsoft.com/office/officeart/2005/8/layout/hierarchy4"/>
    <dgm:cxn modelId="{2A2E81AD-A244-4721-A33E-A2F57862752B}" type="presParOf" srcId="{1EA3DEE0-BC2A-4107-A6A2-B114D62E6EAC}" destId="{C3A68256-1A70-49FD-AB65-7E3B4ECD8730}" srcOrd="1" destOrd="0" presId="urn:microsoft.com/office/officeart/2005/8/layout/hierarchy4"/>
    <dgm:cxn modelId="{EFAF4D14-3907-4629-A8CC-8466A948EB52}" type="presParOf" srcId="{1EA3DEE0-BC2A-4107-A6A2-B114D62E6EAC}" destId="{17CB608B-7FC2-42DE-AF6B-BDF5F43B5933}" srcOrd="2" destOrd="0" presId="urn:microsoft.com/office/officeart/2005/8/layout/hierarchy4"/>
    <dgm:cxn modelId="{65F16C28-B418-467E-8402-590BF035FE69}" type="presParOf" srcId="{17CB608B-7FC2-42DE-AF6B-BDF5F43B5933}" destId="{D38D84DA-44ED-472B-A3ED-50FDE2915B8B}" srcOrd="0" destOrd="0" presId="urn:microsoft.com/office/officeart/2005/8/layout/hierarchy4"/>
    <dgm:cxn modelId="{59149442-F36F-464C-BABE-53919162D0C4}" type="presParOf" srcId="{D38D84DA-44ED-472B-A3ED-50FDE2915B8B}" destId="{669980AF-1911-4EA0-A11F-122C5A28E78E}" srcOrd="0" destOrd="0" presId="urn:microsoft.com/office/officeart/2005/8/layout/hierarchy4"/>
    <dgm:cxn modelId="{0B4B453F-5614-4563-A243-2B8A3110356D}" type="presParOf" srcId="{D38D84DA-44ED-472B-A3ED-50FDE2915B8B}" destId="{697BC8CF-DBAD-455D-BF74-602AB40F2D10}" srcOrd="1" destOrd="0" presId="urn:microsoft.com/office/officeart/2005/8/layout/hierarchy4"/>
    <dgm:cxn modelId="{E60DA17E-3327-463D-AB0F-8946391375A8}" type="presParOf" srcId="{17CB608B-7FC2-42DE-AF6B-BDF5F43B5933}" destId="{22E5401A-746D-420B-974E-5D460C3506CB}" srcOrd="1" destOrd="0" presId="urn:microsoft.com/office/officeart/2005/8/layout/hierarchy4"/>
    <dgm:cxn modelId="{8B84E753-F1EF-443E-A8FE-2B24DE500C15}" type="presParOf" srcId="{17CB608B-7FC2-42DE-AF6B-BDF5F43B5933}" destId="{4400F1F5-37FE-4C14-9D20-E43677D6EA68}" srcOrd="2" destOrd="0" presId="urn:microsoft.com/office/officeart/2005/8/layout/hierarchy4"/>
    <dgm:cxn modelId="{6FF5FEBF-3F76-4F67-9247-DD95550CA96B}" type="presParOf" srcId="{4400F1F5-37FE-4C14-9D20-E43677D6EA68}" destId="{93FBFCC6-A4A0-4700-83F2-7F2F38A84122}" srcOrd="0" destOrd="0" presId="urn:microsoft.com/office/officeart/2005/8/layout/hierarchy4"/>
    <dgm:cxn modelId="{7686CCD2-3BA6-4418-B05A-E58125922E53}" type="presParOf" srcId="{4400F1F5-37FE-4C14-9D20-E43677D6EA68}" destId="{995E424A-0891-4D4E-834E-B6D25F4D30BC}" srcOrd="1" destOrd="0" presId="urn:microsoft.com/office/officeart/2005/8/layout/hierarchy4"/>
    <dgm:cxn modelId="{B93A6FBE-D75A-4216-A175-01E88C76693B}" type="presParOf" srcId="{CCB84E71-7AC6-4070-AFAB-6DE072846449}" destId="{6B11A2F1-B25F-47D0-81EF-47A06BCC7BCF}" srcOrd="3" destOrd="0" presId="urn:microsoft.com/office/officeart/2005/8/layout/hierarchy4"/>
    <dgm:cxn modelId="{6AF45B61-A3BF-4106-949C-7F151322FAA4}" type="presParOf" srcId="{CCB84E71-7AC6-4070-AFAB-6DE072846449}" destId="{DD6FD6C6-0E01-4FFB-AE2C-90C9E3418B41}" srcOrd="4" destOrd="0" presId="urn:microsoft.com/office/officeart/2005/8/layout/hierarchy4"/>
    <dgm:cxn modelId="{A8C14298-0115-47A5-8CD4-7F46A7CC1326}" type="presParOf" srcId="{DD6FD6C6-0E01-4FFB-AE2C-90C9E3418B41}" destId="{1B00D1BB-E260-4993-8984-461616A57F40}" srcOrd="0" destOrd="0" presId="urn:microsoft.com/office/officeart/2005/8/layout/hierarchy4"/>
    <dgm:cxn modelId="{D98C2881-38FD-45F8-B166-B02749EEF51D}" type="presParOf" srcId="{DD6FD6C6-0E01-4FFB-AE2C-90C9E3418B41}" destId="{E9A5900D-3F16-46F9-A895-CCB715A448E0}" srcOrd="1" destOrd="0" presId="urn:microsoft.com/office/officeart/2005/8/layout/hierarchy4"/>
    <dgm:cxn modelId="{830C6F8B-D143-4BD3-B1B1-6652B9AC45FF}" type="presParOf" srcId="{DD6FD6C6-0E01-4FFB-AE2C-90C9E3418B41}" destId="{426F02F3-9148-4214-B4B2-CDBBE60E65DC}" srcOrd="2" destOrd="0" presId="urn:microsoft.com/office/officeart/2005/8/layout/hierarchy4"/>
    <dgm:cxn modelId="{09CE868C-0272-43B5-8F2A-78E1E2BEC39E}" type="presParOf" srcId="{426F02F3-9148-4214-B4B2-CDBBE60E65DC}" destId="{0F2653E8-8E3F-4BA7-95D0-89A9C2F53DE5}" srcOrd="0" destOrd="0" presId="urn:microsoft.com/office/officeart/2005/8/layout/hierarchy4"/>
    <dgm:cxn modelId="{4037FF88-4E54-4A7C-9A38-2F205F7FD389}" type="presParOf" srcId="{0F2653E8-8E3F-4BA7-95D0-89A9C2F53DE5}" destId="{FDB8CA9E-DB12-4251-9D8A-8265CD408E9B}" srcOrd="0" destOrd="0" presId="urn:microsoft.com/office/officeart/2005/8/layout/hierarchy4"/>
    <dgm:cxn modelId="{A6CA7ADC-EDA5-4494-A579-DBA7DA2395AF}" type="presParOf" srcId="{0F2653E8-8E3F-4BA7-95D0-89A9C2F53DE5}" destId="{00607BC5-C82D-424A-9C0C-B6038A8B09D0}" srcOrd="1" destOrd="0" presId="urn:microsoft.com/office/officeart/2005/8/layout/hierarchy4"/>
    <dgm:cxn modelId="{C54E9A19-602D-4744-82F0-C8B746CA92A4}" type="presParOf" srcId="{6E98A780-6B03-4450-8E8D-4766D758D59E}" destId="{6DF15FA4-7E14-461B-86A0-6B0EF17B1382}" srcOrd="1" destOrd="0" presId="urn:microsoft.com/office/officeart/2005/8/layout/hierarchy4"/>
    <dgm:cxn modelId="{D73E5049-BA81-4047-828A-C7F0EC15EB59}" type="presParOf" srcId="{6E98A780-6B03-4450-8E8D-4766D758D59E}" destId="{8BE13D35-15A0-43A3-BC0D-E9381B77403A}" srcOrd="2" destOrd="0" presId="urn:microsoft.com/office/officeart/2005/8/layout/hierarchy4"/>
    <dgm:cxn modelId="{C240D81E-7EF5-4D3F-864D-4F3C156162E1}" type="presParOf" srcId="{8BE13D35-15A0-43A3-BC0D-E9381B77403A}" destId="{421F6202-2475-4945-99FA-44E354A893EE}" srcOrd="0" destOrd="0" presId="urn:microsoft.com/office/officeart/2005/8/layout/hierarchy4"/>
    <dgm:cxn modelId="{24A85203-7FBA-41F3-B41A-AC98F9823E0F}" type="presParOf" srcId="{8BE13D35-15A0-43A3-BC0D-E9381B77403A}" destId="{9B44D7CE-747A-42A6-9C89-75AEA5A2F0C3}"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33E664-BCED-4664-83B2-7CF1A62CF987}" type="doc">
      <dgm:prSet loTypeId="urn:microsoft.com/office/officeart/2005/8/layout/hierarchy4" loCatId="hierarchy" qsTypeId="urn:microsoft.com/office/officeart/2005/8/quickstyle/simple3" qsCatId="simple" csTypeId="urn:microsoft.com/office/officeart/2005/8/colors/accent1_2" csCatId="accent1" phldr="1"/>
      <dgm:spPr/>
      <dgm:t>
        <a:bodyPr/>
        <a:lstStyle/>
        <a:p>
          <a:endParaRPr lang="en-US"/>
        </a:p>
      </dgm:t>
    </dgm:pt>
    <dgm:pt modelId="{E3B5A36D-7194-4894-B1C5-6AA493F307E8}">
      <dgm:prSet phldrT="[Text]" custT="1"/>
      <dgm:spPr/>
      <dgm:t>
        <a:bodyPr/>
        <a:lstStyle/>
        <a:p>
          <a:r>
            <a:rPr lang="en-US" sz="1600" dirty="0"/>
            <a:t>Feature Engineering</a:t>
          </a:r>
        </a:p>
      </dgm:t>
    </dgm:pt>
    <dgm:pt modelId="{A54B864D-F01D-44CC-9C42-BBF86708B33F}" type="parTrans" cxnId="{BB47B31F-ACC4-4675-9442-95B8428464FE}">
      <dgm:prSet/>
      <dgm:spPr/>
      <dgm:t>
        <a:bodyPr/>
        <a:lstStyle/>
        <a:p>
          <a:endParaRPr lang="en-US" sz="2400"/>
        </a:p>
      </dgm:t>
    </dgm:pt>
    <dgm:pt modelId="{6C436BE0-A693-48F8-87CC-89BCE9F06642}" type="sibTrans" cxnId="{BB47B31F-ACC4-4675-9442-95B8428464FE}">
      <dgm:prSet/>
      <dgm:spPr/>
      <dgm:t>
        <a:bodyPr/>
        <a:lstStyle/>
        <a:p>
          <a:endParaRPr lang="en-US" sz="2400"/>
        </a:p>
      </dgm:t>
    </dgm:pt>
    <dgm:pt modelId="{69C505AC-AF7E-4670-9D53-C704FF73BF08}">
      <dgm:prSet phldrT="[Text]" custT="1"/>
      <dgm:spPr>
        <a:solidFill>
          <a:schemeClr val="accent6">
            <a:lumMod val="20000"/>
            <a:lumOff val="80000"/>
          </a:schemeClr>
        </a:solidFill>
      </dgm:spPr>
      <dgm:t>
        <a:bodyPr/>
        <a:lstStyle/>
        <a:p>
          <a:r>
            <a:rPr lang="en-US" sz="1600" dirty="0"/>
            <a:t>Feature Creation/ Construction</a:t>
          </a:r>
        </a:p>
      </dgm:t>
    </dgm:pt>
    <dgm:pt modelId="{59321D97-38B8-448F-93D3-2944FE294241}" type="parTrans" cxnId="{A9D77F76-47A6-4791-91A9-079D991F9C57}">
      <dgm:prSet custT="1"/>
      <dgm:spPr/>
      <dgm:t>
        <a:bodyPr/>
        <a:lstStyle/>
        <a:p>
          <a:endParaRPr lang="en-US" sz="700"/>
        </a:p>
      </dgm:t>
    </dgm:pt>
    <dgm:pt modelId="{C4741E39-5106-4E84-8BFB-FAB149BF5D25}" type="sibTrans" cxnId="{A9D77F76-47A6-4791-91A9-079D991F9C57}">
      <dgm:prSet/>
      <dgm:spPr/>
      <dgm:t>
        <a:bodyPr/>
        <a:lstStyle/>
        <a:p>
          <a:endParaRPr lang="en-US" sz="2400"/>
        </a:p>
      </dgm:t>
    </dgm:pt>
    <dgm:pt modelId="{2F06E03E-64B8-45D2-85F0-BD0BBA442E4F}">
      <dgm:prSet phldrT="[Text]" custT="1"/>
      <dgm:spPr/>
      <dgm:t>
        <a:bodyPr/>
        <a:lstStyle/>
        <a:p>
          <a:r>
            <a:rPr lang="en-US" sz="1600" dirty="0"/>
            <a:t>Feature Selection</a:t>
          </a:r>
        </a:p>
      </dgm:t>
    </dgm:pt>
    <dgm:pt modelId="{65F9B2EA-E762-4C36-A5DB-4FFDA6F8A5C8}" type="parTrans" cxnId="{414A0AC4-7731-46D2-8E94-EE722D4C862D}">
      <dgm:prSet custT="1"/>
      <dgm:spPr/>
      <dgm:t>
        <a:bodyPr/>
        <a:lstStyle/>
        <a:p>
          <a:endParaRPr lang="en-US" sz="700"/>
        </a:p>
      </dgm:t>
    </dgm:pt>
    <dgm:pt modelId="{A4397DC9-F2F3-4ED1-95C1-02C91F2979EE}" type="sibTrans" cxnId="{414A0AC4-7731-46D2-8E94-EE722D4C862D}">
      <dgm:prSet/>
      <dgm:spPr/>
      <dgm:t>
        <a:bodyPr/>
        <a:lstStyle/>
        <a:p>
          <a:endParaRPr lang="en-US" sz="2400"/>
        </a:p>
      </dgm:t>
    </dgm:pt>
    <dgm:pt modelId="{DE6A3C29-C163-41F5-953C-6703B989D8B6}">
      <dgm:prSet phldrT="[Text]" custT="1"/>
      <dgm:spPr>
        <a:solidFill>
          <a:schemeClr val="accent6">
            <a:lumMod val="20000"/>
            <a:lumOff val="80000"/>
          </a:schemeClr>
        </a:solidFill>
      </dgm:spPr>
      <dgm:t>
        <a:bodyPr/>
        <a:lstStyle/>
        <a:p>
          <a:r>
            <a:rPr lang="en-US" sz="1600" dirty="0"/>
            <a:t>Mapping Data to new space</a:t>
          </a:r>
        </a:p>
      </dgm:t>
    </dgm:pt>
    <dgm:pt modelId="{F88F9D11-A584-46DB-B85A-24B7E065802D}" type="parTrans" cxnId="{0A739745-DCBF-4482-A65A-54134E25529B}">
      <dgm:prSet/>
      <dgm:spPr/>
      <dgm:t>
        <a:bodyPr/>
        <a:lstStyle/>
        <a:p>
          <a:endParaRPr lang="en-US"/>
        </a:p>
      </dgm:t>
    </dgm:pt>
    <dgm:pt modelId="{76D42CF5-51A2-4E77-BB0F-659A439FF6C6}" type="sibTrans" cxnId="{0A739745-DCBF-4482-A65A-54134E25529B}">
      <dgm:prSet/>
      <dgm:spPr/>
      <dgm:t>
        <a:bodyPr/>
        <a:lstStyle/>
        <a:p>
          <a:endParaRPr lang="en-US"/>
        </a:p>
      </dgm:t>
    </dgm:pt>
    <dgm:pt modelId="{0F7EFBF0-B84B-469E-A815-22ADB3A45C1B}">
      <dgm:prSet phldrT="[Text]" custT="1"/>
      <dgm:spPr>
        <a:solidFill>
          <a:schemeClr val="accent6">
            <a:lumMod val="20000"/>
            <a:lumOff val="80000"/>
          </a:schemeClr>
        </a:solidFill>
      </dgm:spPr>
      <dgm:t>
        <a:bodyPr/>
        <a:lstStyle/>
        <a:p>
          <a:r>
            <a:rPr lang="en-US" sz="1600" dirty="0"/>
            <a:t>New Feature Construction</a:t>
          </a:r>
        </a:p>
      </dgm:t>
    </dgm:pt>
    <dgm:pt modelId="{1957B822-583C-482B-AFC8-CC4A416EA9E7}" type="parTrans" cxnId="{15504EDE-5967-49D1-BD3D-F9D25C24E52E}">
      <dgm:prSet/>
      <dgm:spPr/>
      <dgm:t>
        <a:bodyPr/>
        <a:lstStyle/>
        <a:p>
          <a:endParaRPr lang="en-US"/>
        </a:p>
      </dgm:t>
    </dgm:pt>
    <dgm:pt modelId="{4C721429-463E-43CF-A555-566EB24D4D73}" type="sibTrans" cxnId="{15504EDE-5967-49D1-BD3D-F9D25C24E52E}">
      <dgm:prSet/>
      <dgm:spPr/>
      <dgm:t>
        <a:bodyPr/>
        <a:lstStyle/>
        <a:p>
          <a:endParaRPr lang="en-US"/>
        </a:p>
      </dgm:t>
    </dgm:pt>
    <dgm:pt modelId="{26C8CC50-3A21-47AB-A1F8-9BC1CB3744F2}">
      <dgm:prSet phldrT="[Text]" custT="1"/>
      <dgm:spPr/>
      <dgm:t>
        <a:bodyPr/>
        <a:lstStyle/>
        <a:p>
          <a:r>
            <a:rPr lang="en-US" sz="1600" dirty="0"/>
            <a:t>Feature Extraction</a:t>
          </a:r>
        </a:p>
      </dgm:t>
    </dgm:pt>
    <dgm:pt modelId="{BEAA7E52-8F70-4C3F-A670-EB0834FEBB60}" type="parTrans" cxnId="{06DD3105-AE14-4E25-8405-EC527C0DBFF3}">
      <dgm:prSet/>
      <dgm:spPr/>
      <dgm:t>
        <a:bodyPr/>
        <a:lstStyle/>
        <a:p>
          <a:endParaRPr lang="en-US"/>
        </a:p>
      </dgm:t>
    </dgm:pt>
    <dgm:pt modelId="{59136006-5A10-4EA2-AA8F-74E7D9AA547F}" type="sibTrans" cxnId="{06DD3105-AE14-4E25-8405-EC527C0DBFF3}">
      <dgm:prSet/>
      <dgm:spPr/>
      <dgm:t>
        <a:bodyPr/>
        <a:lstStyle/>
        <a:p>
          <a:endParaRPr lang="en-US"/>
        </a:p>
      </dgm:t>
    </dgm:pt>
    <dgm:pt modelId="{6358E48A-A437-4F2E-B1D1-476A98AA94DD}">
      <dgm:prSet phldrT="[Text]" custT="1"/>
      <dgm:spPr/>
      <dgm:t>
        <a:bodyPr/>
        <a:lstStyle/>
        <a:p>
          <a:r>
            <a:rPr lang="en-US" sz="1600" dirty="0"/>
            <a:t>Dimensionality Reduction</a:t>
          </a:r>
        </a:p>
      </dgm:t>
    </dgm:pt>
    <dgm:pt modelId="{0AC106E6-C6C1-4E7B-BE63-606F14516119}" type="parTrans" cxnId="{D3EC460C-813A-4F96-8F1E-86B5DDEFC84D}">
      <dgm:prSet/>
      <dgm:spPr/>
      <dgm:t>
        <a:bodyPr/>
        <a:lstStyle/>
        <a:p>
          <a:endParaRPr lang="en-US"/>
        </a:p>
      </dgm:t>
    </dgm:pt>
    <dgm:pt modelId="{0E480F84-9C36-4408-A3E6-18ECAD02404F}" type="sibTrans" cxnId="{D3EC460C-813A-4F96-8F1E-86B5DDEFC84D}">
      <dgm:prSet/>
      <dgm:spPr/>
      <dgm:t>
        <a:bodyPr/>
        <a:lstStyle/>
        <a:p>
          <a:endParaRPr lang="en-US"/>
        </a:p>
      </dgm:t>
    </dgm:pt>
    <dgm:pt modelId="{53292B4F-3215-4497-BD4C-F61FAC10C921}">
      <dgm:prSet phldrT="[Text]" custT="1"/>
      <dgm:spPr>
        <a:solidFill>
          <a:schemeClr val="accent6">
            <a:lumMod val="20000"/>
            <a:lumOff val="80000"/>
          </a:schemeClr>
        </a:solidFill>
      </dgm:spPr>
      <dgm:t>
        <a:bodyPr/>
        <a:lstStyle/>
        <a:p>
          <a:r>
            <a:rPr lang="en-US" sz="1600" dirty="0"/>
            <a:t>E.g. Categorical to numerical</a:t>
          </a:r>
        </a:p>
      </dgm:t>
    </dgm:pt>
    <dgm:pt modelId="{A93CDDEB-D71E-45C0-ABBE-F3EA7A4F1F1B}" type="parTrans" cxnId="{80C3BB01-079D-49CA-A427-FCB7D918D164}">
      <dgm:prSet/>
      <dgm:spPr/>
      <dgm:t>
        <a:bodyPr/>
        <a:lstStyle/>
        <a:p>
          <a:endParaRPr lang="en-US"/>
        </a:p>
      </dgm:t>
    </dgm:pt>
    <dgm:pt modelId="{A943719A-2B94-4AFD-B90F-6246CEDC0C2B}" type="sibTrans" cxnId="{80C3BB01-079D-49CA-A427-FCB7D918D164}">
      <dgm:prSet/>
      <dgm:spPr/>
      <dgm:t>
        <a:bodyPr/>
        <a:lstStyle/>
        <a:p>
          <a:endParaRPr lang="en-US"/>
        </a:p>
      </dgm:t>
    </dgm:pt>
    <dgm:pt modelId="{1887D805-3B7D-457B-9507-F17645267357}">
      <dgm:prSet phldrT="[Text]" custT="1"/>
      <dgm:spPr>
        <a:solidFill>
          <a:schemeClr val="accent6">
            <a:lumMod val="20000"/>
            <a:lumOff val="80000"/>
          </a:schemeClr>
        </a:solidFill>
      </dgm:spPr>
      <dgm:t>
        <a:bodyPr/>
        <a:lstStyle/>
        <a:p>
          <a:r>
            <a:rPr lang="en-US" sz="1600" dirty="0"/>
            <a:t>Create Derived Features</a:t>
          </a:r>
        </a:p>
      </dgm:t>
    </dgm:pt>
    <dgm:pt modelId="{0F166C26-E17A-42B8-92F3-21CA085BB891}" type="parTrans" cxnId="{A23DF353-2AAF-4093-89B6-142FFA885A14}">
      <dgm:prSet/>
      <dgm:spPr/>
      <dgm:t>
        <a:bodyPr/>
        <a:lstStyle/>
        <a:p>
          <a:endParaRPr lang="en-US"/>
        </a:p>
      </dgm:t>
    </dgm:pt>
    <dgm:pt modelId="{74964309-C9DB-43EB-AB6C-C36640DA4845}" type="sibTrans" cxnId="{A23DF353-2AAF-4093-89B6-142FFA885A14}">
      <dgm:prSet/>
      <dgm:spPr/>
      <dgm:t>
        <a:bodyPr/>
        <a:lstStyle/>
        <a:p>
          <a:endParaRPr lang="en-US"/>
        </a:p>
      </dgm:t>
    </dgm:pt>
    <dgm:pt modelId="{EA0F74BA-0133-4B73-87C9-01DCAED0B29F}" type="pres">
      <dgm:prSet presAssocID="{1633E664-BCED-4664-83B2-7CF1A62CF987}" presName="Name0" presStyleCnt="0">
        <dgm:presLayoutVars>
          <dgm:chPref val="1"/>
          <dgm:dir/>
          <dgm:animOne val="branch"/>
          <dgm:animLvl val="lvl"/>
          <dgm:resizeHandles/>
        </dgm:presLayoutVars>
      </dgm:prSet>
      <dgm:spPr/>
    </dgm:pt>
    <dgm:pt modelId="{11C38886-0A51-4812-9ED8-7BA7CAA129AD}" type="pres">
      <dgm:prSet presAssocID="{E3B5A36D-7194-4894-B1C5-6AA493F307E8}" presName="vertOne" presStyleCnt="0"/>
      <dgm:spPr/>
    </dgm:pt>
    <dgm:pt modelId="{F0DD9685-ED3D-493C-B590-13C28537F1F2}" type="pres">
      <dgm:prSet presAssocID="{E3B5A36D-7194-4894-B1C5-6AA493F307E8}" presName="txOne" presStyleLbl="node0" presStyleIdx="0" presStyleCnt="1">
        <dgm:presLayoutVars>
          <dgm:chPref val="3"/>
        </dgm:presLayoutVars>
      </dgm:prSet>
      <dgm:spPr/>
    </dgm:pt>
    <dgm:pt modelId="{205FA6ED-077A-45C7-90F3-18282B64BAFB}" type="pres">
      <dgm:prSet presAssocID="{E3B5A36D-7194-4894-B1C5-6AA493F307E8}" presName="parTransOne" presStyleCnt="0"/>
      <dgm:spPr/>
    </dgm:pt>
    <dgm:pt modelId="{6E98A780-6B03-4450-8E8D-4766D758D59E}" type="pres">
      <dgm:prSet presAssocID="{E3B5A36D-7194-4894-B1C5-6AA493F307E8}" presName="horzOne" presStyleCnt="0"/>
      <dgm:spPr/>
    </dgm:pt>
    <dgm:pt modelId="{E292B116-9BC0-42B7-9B64-3CFE29F643D2}" type="pres">
      <dgm:prSet presAssocID="{69C505AC-AF7E-4670-9D53-C704FF73BF08}" presName="vertTwo" presStyleCnt="0"/>
      <dgm:spPr/>
    </dgm:pt>
    <dgm:pt modelId="{236549E0-0230-4BF4-A99E-81F861CC1CAC}" type="pres">
      <dgm:prSet presAssocID="{69C505AC-AF7E-4670-9D53-C704FF73BF08}" presName="txTwo" presStyleLbl="node2" presStyleIdx="0" presStyleCnt="2">
        <dgm:presLayoutVars>
          <dgm:chPref val="3"/>
        </dgm:presLayoutVars>
      </dgm:prSet>
      <dgm:spPr/>
    </dgm:pt>
    <dgm:pt modelId="{424DF677-915F-4455-B03D-A3FFC77F5A44}" type="pres">
      <dgm:prSet presAssocID="{69C505AC-AF7E-4670-9D53-C704FF73BF08}" presName="parTransTwo" presStyleCnt="0"/>
      <dgm:spPr/>
    </dgm:pt>
    <dgm:pt modelId="{CCB84E71-7AC6-4070-AFAB-6DE072846449}" type="pres">
      <dgm:prSet presAssocID="{69C505AC-AF7E-4670-9D53-C704FF73BF08}" presName="horzTwo" presStyleCnt="0"/>
      <dgm:spPr/>
    </dgm:pt>
    <dgm:pt modelId="{7801151D-CF7A-4FA8-AE83-44A84920DC2D}" type="pres">
      <dgm:prSet presAssocID="{DE6A3C29-C163-41F5-953C-6703B989D8B6}" presName="vertThree" presStyleCnt="0"/>
      <dgm:spPr/>
    </dgm:pt>
    <dgm:pt modelId="{9C2DC3B5-9704-4E04-B5FA-3CAE5D40D138}" type="pres">
      <dgm:prSet presAssocID="{DE6A3C29-C163-41F5-953C-6703B989D8B6}" presName="txThree" presStyleLbl="node3" presStyleIdx="0" presStyleCnt="3">
        <dgm:presLayoutVars>
          <dgm:chPref val="3"/>
        </dgm:presLayoutVars>
      </dgm:prSet>
      <dgm:spPr/>
    </dgm:pt>
    <dgm:pt modelId="{1B25B6B2-6854-403E-8B15-52C6A9E8B297}" type="pres">
      <dgm:prSet presAssocID="{DE6A3C29-C163-41F5-953C-6703B989D8B6}" presName="horzThree" presStyleCnt="0"/>
      <dgm:spPr/>
    </dgm:pt>
    <dgm:pt modelId="{F57A88BD-22F8-4485-9371-FD35E7700E85}" type="pres">
      <dgm:prSet presAssocID="{76D42CF5-51A2-4E77-BB0F-659A439FF6C6}" presName="sibSpaceThree" presStyleCnt="0"/>
      <dgm:spPr/>
    </dgm:pt>
    <dgm:pt modelId="{1EA3DEE0-BC2A-4107-A6A2-B114D62E6EAC}" type="pres">
      <dgm:prSet presAssocID="{0F7EFBF0-B84B-469E-A815-22ADB3A45C1B}" presName="vertThree" presStyleCnt="0"/>
      <dgm:spPr/>
    </dgm:pt>
    <dgm:pt modelId="{7D1ED034-5306-4435-9147-3CF41478432B}" type="pres">
      <dgm:prSet presAssocID="{0F7EFBF0-B84B-469E-A815-22ADB3A45C1B}" presName="txThree" presStyleLbl="node3" presStyleIdx="1" presStyleCnt="3">
        <dgm:presLayoutVars>
          <dgm:chPref val="3"/>
        </dgm:presLayoutVars>
      </dgm:prSet>
      <dgm:spPr/>
    </dgm:pt>
    <dgm:pt modelId="{C3A68256-1A70-49FD-AB65-7E3B4ECD8730}" type="pres">
      <dgm:prSet presAssocID="{0F7EFBF0-B84B-469E-A815-22ADB3A45C1B}" presName="parTransThree" presStyleCnt="0"/>
      <dgm:spPr/>
    </dgm:pt>
    <dgm:pt modelId="{17CB608B-7FC2-42DE-AF6B-BDF5F43B5933}" type="pres">
      <dgm:prSet presAssocID="{0F7EFBF0-B84B-469E-A815-22ADB3A45C1B}" presName="horzThree" presStyleCnt="0"/>
      <dgm:spPr/>
    </dgm:pt>
    <dgm:pt modelId="{D38D84DA-44ED-472B-A3ED-50FDE2915B8B}" type="pres">
      <dgm:prSet presAssocID="{53292B4F-3215-4497-BD4C-F61FAC10C921}" presName="vertFour" presStyleCnt="0">
        <dgm:presLayoutVars>
          <dgm:chPref val="3"/>
        </dgm:presLayoutVars>
      </dgm:prSet>
      <dgm:spPr/>
    </dgm:pt>
    <dgm:pt modelId="{669980AF-1911-4EA0-A11F-122C5A28E78E}" type="pres">
      <dgm:prSet presAssocID="{53292B4F-3215-4497-BD4C-F61FAC10C921}" presName="txFour" presStyleLbl="node4" presStyleIdx="0" presStyleCnt="3">
        <dgm:presLayoutVars>
          <dgm:chPref val="3"/>
        </dgm:presLayoutVars>
      </dgm:prSet>
      <dgm:spPr/>
    </dgm:pt>
    <dgm:pt modelId="{697BC8CF-DBAD-455D-BF74-602AB40F2D10}" type="pres">
      <dgm:prSet presAssocID="{53292B4F-3215-4497-BD4C-F61FAC10C921}" presName="horzFour" presStyleCnt="0"/>
      <dgm:spPr/>
    </dgm:pt>
    <dgm:pt modelId="{22E5401A-746D-420B-974E-5D460C3506CB}" type="pres">
      <dgm:prSet presAssocID="{A943719A-2B94-4AFD-B90F-6246CEDC0C2B}" presName="sibSpaceFour" presStyleCnt="0"/>
      <dgm:spPr/>
    </dgm:pt>
    <dgm:pt modelId="{4400F1F5-37FE-4C14-9D20-E43677D6EA68}" type="pres">
      <dgm:prSet presAssocID="{1887D805-3B7D-457B-9507-F17645267357}" presName="vertFour" presStyleCnt="0">
        <dgm:presLayoutVars>
          <dgm:chPref val="3"/>
        </dgm:presLayoutVars>
      </dgm:prSet>
      <dgm:spPr/>
    </dgm:pt>
    <dgm:pt modelId="{93FBFCC6-A4A0-4700-83F2-7F2F38A84122}" type="pres">
      <dgm:prSet presAssocID="{1887D805-3B7D-457B-9507-F17645267357}" presName="txFour" presStyleLbl="node4" presStyleIdx="1" presStyleCnt="3">
        <dgm:presLayoutVars>
          <dgm:chPref val="3"/>
        </dgm:presLayoutVars>
      </dgm:prSet>
      <dgm:spPr/>
    </dgm:pt>
    <dgm:pt modelId="{995E424A-0891-4D4E-834E-B6D25F4D30BC}" type="pres">
      <dgm:prSet presAssocID="{1887D805-3B7D-457B-9507-F17645267357}" presName="horzFour" presStyleCnt="0"/>
      <dgm:spPr/>
    </dgm:pt>
    <dgm:pt modelId="{6B11A2F1-B25F-47D0-81EF-47A06BCC7BCF}" type="pres">
      <dgm:prSet presAssocID="{4C721429-463E-43CF-A555-566EB24D4D73}" presName="sibSpaceThree" presStyleCnt="0"/>
      <dgm:spPr/>
    </dgm:pt>
    <dgm:pt modelId="{DD6FD6C6-0E01-4FFB-AE2C-90C9E3418B41}" type="pres">
      <dgm:prSet presAssocID="{26C8CC50-3A21-47AB-A1F8-9BC1CB3744F2}" presName="vertThree" presStyleCnt="0"/>
      <dgm:spPr/>
    </dgm:pt>
    <dgm:pt modelId="{1B00D1BB-E260-4993-8984-461616A57F40}" type="pres">
      <dgm:prSet presAssocID="{26C8CC50-3A21-47AB-A1F8-9BC1CB3744F2}" presName="txThree" presStyleLbl="node3" presStyleIdx="2" presStyleCnt="3">
        <dgm:presLayoutVars>
          <dgm:chPref val="3"/>
        </dgm:presLayoutVars>
      </dgm:prSet>
      <dgm:spPr/>
    </dgm:pt>
    <dgm:pt modelId="{E9A5900D-3F16-46F9-A895-CCB715A448E0}" type="pres">
      <dgm:prSet presAssocID="{26C8CC50-3A21-47AB-A1F8-9BC1CB3744F2}" presName="parTransThree" presStyleCnt="0"/>
      <dgm:spPr/>
    </dgm:pt>
    <dgm:pt modelId="{426F02F3-9148-4214-B4B2-CDBBE60E65DC}" type="pres">
      <dgm:prSet presAssocID="{26C8CC50-3A21-47AB-A1F8-9BC1CB3744F2}" presName="horzThree" presStyleCnt="0"/>
      <dgm:spPr/>
    </dgm:pt>
    <dgm:pt modelId="{0F2653E8-8E3F-4BA7-95D0-89A9C2F53DE5}" type="pres">
      <dgm:prSet presAssocID="{6358E48A-A437-4F2E-B1D1-476A98AA94DD}" presName="vertFour" presStyleCnt="0">
        <dgm:presLayoutVars>
          <dgm:chPref val="3"/>
        </dgm:presLayoutVars>
      </dgm:prSet>
      <dgm:spPr/>
    </dgm:pt>
    <dgm:pt modelId="{FDB8CA9E-DB12-4251-9D8A-8265CD408E9B}" type="pres">
      <dgm:prSet presAssocID="{6358E48A-A437-4F2E-B1D1-476A98AA94DD}" presName="txFour" presStyleLbl="node4" presStyleIdx="2" presStyleCnt="3">
        <dgm:presLayoutVars>
          <dgm:chPref val="3"/>
        </dgm:presLayoutVars>
      </dgm:prSet>
      <dgm:spPr/>
    </dgm:pt>
    <dgm:pt modelId="{00607BC5-C82D-424A-9C0C-B6038A8B09D0}" type="pres">
      <dgm:prSet presAssocID="{6358E48A-A437-4F2E-B1D1-476A98AA94DD}" presName="horzFour" presStyleCnt="0"/>
      <dgm:spPr/>
    </dgm:pt>
    <dgm:pt modelId="{6DF15FA4-7E14-461B-86A0-6B0EF17B1382}" type="pres">
      <dgm:prSet presAssocID="{C4741E39-5106-4E84-8BFB-FAB149BF5D25}" presName="sibSpaceTwo" presStyleCnt="0"/>
      <dgm:spPr/>
    </dgm:pt>
    <dgm:pt modelId="{8BE13D35-15A0-43A3-BC0D-E9381B77403A}" type="pres">
      <dgm:prSet presAssocID="{2F06E03E-64B8-45D2-85F0-BD0BBA442E4F}" presName="vertTwo" presStyleCnt="0"/>
      <dgm:spPr/>
    </dgm:pt>
    <dgm:pt modelId="{421F6202-2475-4945-99FA-44E354A893EE}" type="pres">
      <dgm:prSet presAssocID="{2F06E03E-64B8-45D2-85F0-BD0BBA442E4F}" presName="txTwo" presStyleLbl="node2" presStyleIdx="1" presStyleCnt="2">
        <dgm:presLayoutVars>
          <dgm:chPref val="3"/>
        </dgm:presLayoutVars>
      </dgm:prSet>
      <dgm:spPr/>
    </dgm:pt>
    <dgm:pt modelId="{9B44D7CE-747A-42A6-9C89-75AEA5A2F0C3}" type="pres">
      <dgm:prSet presAssocID="{2F06E03E-64B8-45D2-85F0-BD0BBA442E4F}" presName="horzTwo" presStyleCnt="0"/>
      <dgm:spPr/>
    </dgm:pt>
  </dgm:ptLst>
  <dgm:cxnLst>
    <dgm:cxn modelId="{80C3BB01-079D-49CA-A427-FCB7D918D164}" srcId="{0F7EFBF0-B84B-469E-A815-22ADB3A45C1B}" destId="{53292B4F-3215-4497-BD4C-F61FAC10C921}" srcOrd="0" destOrd="0" parTransId="{A93CDDEB-D71E-45C0-ABBE-F3EA7A4F1F1B}" sibTransId="{A943719A-2B94-4AFD-B90F-6246CEDC0C2B}"/>
    <dgm:cxn modelId="{06DD3105-AE14-4E25-8405-EC527C0DBFF3}" srcId="{69C505AC-AF7E-4670-9D53-C704FF73BF08}" destId="{26C8CC50-3A21-47AB-A1F8-9BC1CB3744F2}" srcOrd="2" destOrd="0" parTransId="{BEAA7E52-8F70-4C3F-A670-EB0834FEBB60}" sibTransId="{59136006-5A10-4EA2-AA8F-74E7D9AA547F}"/>
    <dgm:cxn modelId="{D3EC460C-813A-4F96-8F1E-86B5DDEFC84D}" srcId="{26C8CC50-3A21-47AB-A1F8-9BC1CB3744F2}" destId="{6358E48A-A437-4F2E-B1D1-476A98AA94DD}" srcOrd="0" destOrd="0" parTransId="{0AC106E6-C6C1-4E7B-BE63-606F14516119}" sibTransId="{0E480F84-9C36-4408-A3E6-18ECAD02404F}"/>
    <dgm:cxn modelId="{BB47B31F-ACC4-4675-9442-95B8428464FE}" srcId="{1633E664-BCED-4664-83B2-7CF1A62CF987}" destId="{E3B5A36D-7194-4894-B1C5-6AA493F307E8}" srcOrd="0" destOrd="0" parTransId="{A54B864D-F01D-44CC-9C42-BBF86708B33F}" sibTransId="{6C436BE0-A693-48F8-87CC-89BCE9F06642}"/>
    <dgm:cxn modelId="{0A739745-DCBF-4482-A65A-54134E25529B}" srcId="{69C505AC-AF7E-4670-9D53-C704FF73BF08}" destId="{DE6A3C29-C163-41F5-953C-6703B989D8B6}" srcOrd="0" destOrd="0" parTransId="{F88F9D11-A584-46DB-B85A-24B7E065802D}" sibTransId="{76D42CF5-51A2-4E77-BB0F-659A439FF6C6}"/>
    <dgm:cxn modelId="{A23DF353-2AAF-4093-89B6-142FFA885A14}" srcId="{0F7EFBF0-B84B-469E-A815-22ADB3A45C1B}" destId="{1887D805-3B7D-457B-9507-F17645267357}" srcOrd="1" destOrd="0" parTransId="{0F166C26-E17A-42B8-92F3-21CA085BB891}" sibTransId="{74964309-C9DB-43EB-AB6C-C36640DA4845}"/>
    <dgm:cxn modelId="{DCCCED5D-DA9D-479C-A6FA-19B590245FEA}" type="presOf" srcId="{53292B4F-3215-4497-BD4C-F61FAC10C921}" destId="{669980AF-1911-4EA0-A11F-122C5A28E78E}" srcOrd="0" destOrd="0" presId="urn:microsoft.com/office/officeart/2005/8/layout/hierarchy4"/>
    <dgm:cxn modelId="{4826DA75-8E03-468C-87F5-99F658BF0777}" type="presOf" srcId="{26C8CC50-3A21-47AB-A1F8-9BC1CB3744F2}" destId="{1B00D1BB-E260-4993-8984-461616A57F40}" srcOrd="0" destOrd="0" presId="urn:microsoft.com/office/officeart/2005/8/layout/hierarchy4"/>
    <dgm:cxn modelId="{A9D77F76-47A6-4791-91A9-079D991F9C57}" srcId="{E3B5A36D-7194-4894-B1C5-6AA493F307E8}" destId="{69C505AC-AF7E-4670-9D53-C704FF73BF08}" srcOrd="0" destOrd="0" parTransId="{59321D97-38B8-448F-93D3-2944FE294241}" sibTransId="{C4741E39-5106-4E84-8BFB-FAB149BF5D25}"/>
    <dgm:cxn modelId="{F2D53579-244C-4922-B04D-FDD47F7BC41C}" type="presOf" srcId="{0F7EFBF0-B84B-469E-A815-22ADB3A45C1B}" destId="{7D1ED034-5306-4435-9147-3CF41478432B}" srcOrd="0" destOrd="0" presId="urn:microsoft.com/office/officeart/2005/8/layout/hierarchy4"/>
    <dgm:cxn modelId="{C498EE7F-F37B-47BD-8DA3-5E56A851F3BC}" type="presOf" srcId="{1633E664-BCED-4664-83B2-7CF1A62CF987}" destId="{EA0F74BA-0133-4B73-87C9-01DCAED0B29F}" srcOrd="0" destOrd="0" presId="urn:microsoft.com/office/officeart/2005/8/layout/hierarchy4"/>
    <dgm:cxn modelId="{3DEA5C8B-88F8-4D01-8D33-7FEC35D7A301}" type="presOf" srcId="{DE6A3C29-C163-41F5-953C-6703B989D8B6}" destId="{9C2DC3B5-9704-4E04-B5FA-3CAE5D40D138}" srcOrd="0" destOrd="0" presId="urn:microsoft.com/office/officeart/2005/8/layout/hierarchy4"/>
    <dgm:cxn modelId="{E8757A8D-01E1-4152-ADEF-258C4071022E}" type="presOf" srcId="{6358E48A-A437-4F2E-B1D1-476A98AA94DD}" destId="{FDB8CA9E-DB12-4251-9D8A-8265CD408E9B}" srcOrd="0" destOrd="0" presId="urn:microsoft.com/office/officeart/2005/8/layout/hierarchy4"/>
    <dgm:cxn modelId="{3C0C85B7-43FF-4552-B38B-A246CA78E0E7}" type="presOf" srcId="{69C505AC-AF7E-4670-9D53-C704FF73BF08}" destId="{236549E0-0230-4BF4-A99E-81F861CC1CAC}" srcOrd="0" destOrd="0" presId="urn:microsoft.com/office/officeart/2005/8/layout/hierarchy4"/>
    <dgm:cxn modelId="{A39FBDBC-8FDD-463A-BA17-A1722DA0426D}" type="presOf" srcId="{1887D805-3B7D-457B-9507-F17645267357}" destId="{93FBFCC6-A4A0-4700-83F2-7F2F38A84122}" srcOrd="0" destOrd="0" presId="urn:microsoft.com/office/officeart/2005/8/layout/hierarchy4"/>
    <dgm:cxn modelId="{414A0AC4-7731-46D2-8E94-EE722D4C862D}" srcId="{E3B5A36D-7194-4894-B1C5-6AA493F307E8}" destId="{2F06E03E-64B8-45D2-85F0-BD0BBA442E4F}" srcOrd="1" destOrd="0" parTransId="{65F9B2EA-E762-4C36-A5DB-4FFDA6F8A5C8}" sibTransId="{A4397DC9-F2F3-4ED1-95C1-02C91F2979EE}"/>
    <dgm:cxn modelId="{CBB3DAD9-6051-4028-AB7D-8D3569FF4C27}" type="presOf" srcId="{2F06E03E-64B8-45D2-85F0-BD0BBA442E4F}" destId="{421F6202-2475-4945-99FA-44E354A893EE}" srcOrd="0" destOrd="0" presId="urn:microsoft.com/office/officeart/2005/8/layout/hierarchy4"/>
    <dgm:cxn modelId="{C77C8ADC-F46D-49E9-BAAB-A76356053946}" type="presOf" srcId="{E3B5A36D-7194-4894-B1C5-6AA493F307E8}" destId="{F0DD9685-ED3D-493C-B590-13C28537F1F2}" srcOrd="0" destOrd="0" presId="urn:microsoft.com/office/officeart/2005/8/layout/hierarchy4"/>
    <dgm:cxn modelId="{15504EDE-5967-49D1-BD3D-F9D25C24E52E}" srcId="{69C505AC-AF7E-4670-9D53-C704FF73BF08}" destId="{0F7EFBF0-B84B-469E-A815-22ADB3A45C1B}" srcOrd="1" destOrd="0" parTransId="{1957B822-583C-482B-AFC8-CC4A416EA9E7}" sibTransId="{4C721429-463E-43CF-A555-566EB24D4D73}"/>
    <dgm:cxn modelId="{EDB58008-6242-4FF6-AB50-BFE5355599E8}" type="presParOf" srcId="{EA0F74BA-0133-4B73-87C9-01DCAED0B29F}" destId="{11C38886-0A51-4812-9ED8-7BA7CAA129AD}" srcOrd="0" destOrd="0" presId="urn:microsoft.com/office/officeart/2005/8/layout/hierarchy4"/>
    <dgm:cxn modelId="{00514DF7-EC2A-495D-B7F5-44EFF5B0F688}" type="presParOf" srcId="{11C38886-0A51-4812-9ED8-7BA7CAA129AD}" destId="{F0DD9685-ED3D-493C-B590-13C28537F1F2}" srcOrd="0" destOrd="0" presId="urn:microsoft.com/office/officeart/2005/8/layout/hierarchy4"/>
    <dgm:cxn modelId="{D3D31E72-578F-4A7E-A544-6F08CD157313}" type="presParOf" srcId="{11C38886-0A51-4812-9ED8-7BA7CAA129AD}" destId="{205FA6ED-077A-45C7-90F3-18282B64BAFB}" srcOrd="1" destOrd="0" presId="urn:microsoft.com/office/officeart/2005/8/layout/hierarchy4"/>
    <dgm:cxn modelId="{2AA0FA35-5DF7-4F2D-99B9-BF10E88BEDEA}" type="presParOf" srcId="{11C38886-0A51-4812-9ED8-7BA7CAA129AD}" destId="{6E98A780-6B03-4450-8E8D-4766D758D59E}" srcOrd="2" destOrd="0" presId="urn:microsoft.com/office/officeart/2005/8/layout/hierarchy4"/>
    <dgm:cxn modelId="{A68F4600-335D-4549-BDB1-1E19FA3B32D5}" type="presParOf" srcId="{6E98A780-6B03-4450-8E8D-4766D758D59E}" destId="{E292B116-9BC0-42B7-9B64-3CFE29F643D2}" srcOrd="0" destOrd="0" presId="urn:microsoft.com/office/officeart/2005/8/layout/hierarchy4"/>
    <dgm:cxn modelId="{21776EFE-5D48-49B4-A14E-4B1E266BA4FC}" type="presParOf" srcId="{E292B116-9BC0-42B7-9B64-3CFE29F643D2}" destId="{236549E0-0230-4BF4-A99E-81F861CC1CAC}" srcOrd="0" destOrd="0" presId="urn:microsoft.com/office/officeart/2005/8/layout/hierarchy4"/>
    <dgm:cxn modelId="{8C268275-3940-4DF3-BF35-8391F46317A1}" type="presParOf" srcId="{E292B116-9BC0-42B7-9B64-3CFE29F643D2}" destId="{424DF677-915F-4455-B03D-A3FFC77F5A44}" srcOrd="1" destOrd="0" presId="urn:microsoft.com/office/officeart/2005/8/layout/hierarchy4"/>
    <dgm:cxn modelId="{C073E00B-31D6-414C-A1CF-699724012FD7}" type="presParOf" srcId="{E292B116-9BC0-42B7-9B64-3CFE29F643D2}" destId="{CCB84E71-7AC6-4070-AFAB-6DE072846449}" srcOrd="2" destOrd="0" presId="urn:microsoft.com/office/officeart/2005/8/layout/hierarchy4"/>
    <dgm:cxn modelId="{38BA26BA-7CD5-49ED-AABE-6BFA33F21D03}" type="presParOf" srcId="{CCB84E71-7AC6-4070-AFAB-6DE072846449}" destId="{7801151D-CF7A-4FA8-AE83-44A84920DC2D}" srcOrd="0" destOrd="0" presId="urn:microsoft.com/office/officeart/2005/8/layout/hierarchy4"/>
    <dgm:cxn modelId="{5133C316-70CA-4341-B393-3953BCE5B9FA}" type="presParOf" srcId="{7801151D-CF7A-4FA8-AE83-44A84920DC2D}" destId="{9C2DC3B5-9704-4E04-B5FA-3CAE5D40D138}" srcOrd="0" destOrd="0" presId="urn:microsoft.com/office/officeart/2005/8/layout/hierarchy4"/>
    <dgm:cxn modelId="{C838DBF5-E572-42EB-8105-8E16D5730284}" type="presParOf" srcId="{7801151D-CF7A-4FA8-AE83-44A84920DC2D}" destId="{1B25B6B2-6854-403E-8B15-52C6A9E8B297}" srcOrd="1" destOrd="0" presId="urn:microsoft.com/office/officeart/2005/8/layout/hierarchy4"/>
    <dgm:cxn modelId="{9EA87176-6B31-4C36-A3E1-FB8F78C907A0}" type="presParOf" srcId="{CCB84E71-7AC6-4070-AFAB-6DE072846449}" destId="{F57A88BD-22F8-4485-9371-FD35E7700E85}" srcOrd="1" destOrd="0" presId="urn:microsoft.com/office/officeart/2005/8/layout/hierarchy4"/>
    <dgm:cxn modelId="{50ED1242-E2BC-4BD2-A565-27BB20718BBE}" type="presParOf" srcId="{CCB84E71-7AC6-4070-AFAB-6DE072846449}" destId="{1EA3DEE0-BC2A-4107-A6A2-B114D62E6EAC}" srcOrd="2" destOrd="0" presId="urn:microsoft.com/office/officeart/2005/8/layout/hierarchy4"/>
    <dgm:cxn modelId="{20BC74BA-1D29-43BB-84EE-1A81EA8673FA}" type="presParOf" srcId="{1EA3DEE0-BC2A-4107-A6A2-B114D62E6EAC}" destId="{7D1ED034-5306-4435-9147-3CF41478432B}" srcOrd="0" destOrd="0" presId="urn:microsoft.com/office/officeart/2005/8/layout/hierarchy4"/>
    <dgm:cxn modelId="{2A2E81AD-A244-4721-A33E-A2F57862752B}" type="presParOf" srcId="{1EA3DEE0-BC2A-4107-A6A2-B114D62E6EAC}" destId="{C3A68256-1A70-49FD-AB65-7E3B4ECD8730}" srcOrd="1" destOrd="0" presId="urn:microsoft.com/office/officeart/2005/8/layout/hierarchy4"/>
    <dgm:cxn modelId="{EFAF4D14-3907-4629-A8CC-8466A948EB52}" type="presParOf" srcId="{1EA3DEE0-BC2A-4107-A6A2-B114D62E6EAC}" destId="{17CB608B-7FC2-42DE-AF6B-BDF5F43B5933}" srcOrd="2" destOrd="0" presId="urn:microsoft.com/office/officeart/2005/8/layout/hierarchy4"/>
    <dgm:cxn modelId="{65F16C28-B418-467E-8402-590BF035FE69}" type="presParOf" srcId="{17CB608B-7FC2-42DE-AF6B-BDF5F43B5933}" destId="{D38D84DA-44ED-472B-A3ED-50FDE2915B8B}" srcOrd="0" destOrd="0" presId="urn:microsoft.com/office/officeart/2005/8/layout/hierarchy4"/>
    <dgm:cxn modelId="{59149442-F36F-464C-BABE-53919162D0C4}" type="presParOf" srcId="{D38D84DA-44ED-472B-A3ED-50FDE2915B8B}" destId="{669980AF-1911-4EA0-A11F-122C5A28E78E}" srcOrd="0" destOrd="0" presId="urn:microsoft.com/office/officeart/2005/8/layout/hierarchy4"/>
    <dgm:cxn modelId="{0B4B453F-5614-4563-A243-2B8A3110356D}" type="presParOf" srcId="{D38D84DA-44ED-472B-A3ED-50FDE2915B8B}" destId="{697BC8CF-DBAD-455D-BF74-602AB40F2D10}" srcOrd="1" destOrd="0" presId="urn:microsoft.com/office/officeart/2005/8/layout/hierarchy4"/>
    <dgm:cxn modelId="{E60DA17E-3327-463D-AB0F-8946391375A8}" type="presParOf" srcId="{17CB608B-7FC2-42DE-AF6B-BDF5F43B5933}" destId="{22E5401A-746D-420B-974E-5D460C3506CB}" srcOrd="1" destOrd="0" presId="urn:microsoft.com/office/officeart/2005/8/layout/hierarchy4"/>
    <dgm:cxn modelId="{8B84E753-F1EF-443E-A8FE-2B24DE500C15}" type="presParOf" srcId="{17CB608B-7FC2-42DE-AF6B-BDF5F43B5933}" destId="{4400F1F5-37FE-4C14-9D20-E43677D6EA68}" srcOrd="2" destOrd="0" presId="urn:microsoft.com/office/officeart/2005/8/layout/hierarchy4"/>
    <dgm:cxn modelId="{6FF5FEBF-3F76-4F67-9247-DD95550CA96B}" type="presParOf" srcId="{4400F1F5-37FE-4C14-9D20-E43677D6EA68}" destId="{93FBFCC6-A4A0-4700-83F2-7F2F38A84122}" srcOrd="0" destOrd="0" presId="urn:microsoft.com/office/officeart/2005/8/layout/hierarchy4"/>
    <dgm:cxn modelId="{7686CCD2-3BA6-4418-B05A-E58125922E53}" type="presParOf" srcId="{4400F1F5-37FE-4C14-9D20-E43677D6EA68}" destId="{995E424A-0891-4D4E-834E-B6D25F4D30BC}" srcOrd="1" destOrd="0" presId="urn:microsoft.com/office/officeart/2005/8/layout/hierarchy4"/>
    <dgm:cxn modelId="{B93A6FBE-D75A-4216-A175-01E88C76693B}" type="presParOf" srcId="{CCB84E71-7AC6-4070-AFAB-6DE072846449}" destId="{6B11A2F1-B25F-47D0-81EF-47A06BCC7BCF}" srcOrd="3" destOrd="0" presId="urn:microsoft.com/office/officeart/2005/8/layout/hierarchy4"/>
    <dgm:cxn modelId="{6AF45B61-A3BF-4106-949C-7F151322FAA4}" type="presParOf" srcId="{CCB84E71-7AC6-4070-AFAB-6DE072846449}" destId="{DD6FD6C6-0E01-4FFB-AE2C-90C9E3418B41}" srcOrd="4" destOrd="0" presId="urn:microsoft.com/office/officeart/2005/8/layout/hierarchy4"/>
    <dgm:cxn modelId="{A8C14298-0115-47A5-8CD4-7F46A7CC1326}" type="presParOf" srcId="{DD6FD6C6-0E01-4FFB-AE2C-90C9E3418B41}" destId="{1B00D1BB-E260-4993-8984-461616A57F40}" srcOrd="0" destOrd="0" presId="urn:microsoft.com/office/officeart/2005/8/layout/hierarchy4"/>
    <dgm:cxn modelId="{D98C2881-38FD-45F8-B166-B02749EEF51D}" type="presParOf" srcId="{DD6FD6C6-0E01-4FFB-AE2C-90C9E3418B41}" destId="{E9A5900D-3F16-46F9-A895-CCB715A448E0}" srcOrd="1" destOrd="0" presId="urn:microsoft.com/office/officeart/2005/8/layout/hierarchy4"/>
    <dgm:cxn modelId="{830C6F8B-D143-4BD3-B1B1-6652B9AC45FF}" type="presParOf" srcId="{DD6FD6C6-0E01-4FFB-AE2C-90C9E3418B41}" destId="{426F02F3-9148-4214-B4B2-CDBBE60E65DC}" srcOrd="2" destOrd="0" presId="urn:microsoft.com/office/officeart/2005/8/layout/hierarchy4"/>
    <dgm:cxn modelId="{09CE868C-0272-43B5-8F2A-78E1E2BEC39E}" type="presParOf" srcId="{426F02F3-9148-4214-B4B2-CDBBE60E65DC}" destId="{0F2653E8-8E3F-4BA7-95D0-89A9C2F53DE5}" srcOrd="0" destOrd="0" presId="urn:microsoft.com/office/officeart/2005/8/layout/hierarchy4"/>
    <dgm:cxn modelId="{4037FF88-4E54-4A7C-9A38-2F205F7FD389}" type="presParOf" srcId="{0F2653E8-8E3F-4BA7-95D0-89A9C2F53DE5}" destId="{FDB8CA9E-DB12-4251-9D8A-8265CD408E9B}" srcOrd="0" destOrd="0" presId="urn:microsoft.com/office/officeart/2005/8/layout/hierarchy4"/>
    <dgm:cxn modelId="{A6CA7ADC-EDA5-4494-A579-DBA7DA2395AF}" type="presParOf" srcId="{0F2653E8-8E3F-4BA7-95D0-89A9C2F53DE5}" destId="{00607BC5-C82D-424A-9C0C-B6038A8B09D0}" srcOrd="1" destOrd="0" presId="urn:microsoft.com/office/officeart/2005/8/layout/hierarchy4"/>
    <dgm:cxn modelId="{C54E9A19-602D-4744-82F0-C8B746CA92A4}" type="presParOf" srcId="{6E98A780-6B03-4450-8E8D-4766D758D59E}" destId="{6DF15FA4-7E14-461B-86A0-6B0EF17B1382}" srcOrd="1" destOrd="0" presId="urn:microsoft.com/office/officeart/2005/8/layout/hierarchy4"/>
    <dgm:cxn modelId="{D73E5049-BA81-4047-828A-C7F0EC15EB59}" type="presParOf" srcId="{6E98A780-6B03-4450-8E8D-4766D758D59E}" destId="{8BE13D35-15A0-43A3-BC0D-E9381B77403A}" srcOrd="2" destOrd="0" presId="urn:microsoft.com/office/officeart/2005/8/layout/hierarchy4"/>
    <dgm:cxn modelId="{C240D81E-7EF5-4D3F-864D-4F3C156162E1}" type="presParOf" srcId="{8BE13D35-15A0-43A3-BC0D-E9381B77403A}" destId="{421F6202-2475-4945-99FA-44E354A893EE}" srcOrd="0" destOrd="0" presId="urn:microsoft.com/office/officeart/2005/8/layout/hierarchy4"/>
    <dgm:cxn modelId="{24A85203-7FBA-41F3-B41A-AC98F9823E0F}" type="presParOf" srcId="{8BE13D35-15A0-43A3-BC0D-E9381B77403A}" destId="{9B44D7CE-747A-42A6-9C89-75AEA5A2F0C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729C3C-CAD5-4F42-8429-77FE05209C47}"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03338CF8-A2DA-45A4-BFAE-2E1E27201D4E}">
      <dgm:prSet phldrT="[Text]" custT="1"/>
      <dgm:spPr/>
      <dgm:t>
        <a:bodyPr/>
        <a:lstStyle/>
        <a:p>
          <a:r>
            <a:rPr lang="en-US" sz="3600" b="1" dirty="0"/>
            <a:t>Filter Methods</a:t>
          </a:r>
        </a:p>
      </dgm:t>
    </dgm:pt>
    <dgm:pt modelId="{2F3F990E-0175-450B-9316-ED22D1CDA284}" type="parTrans" cxnId="{A74A3A88-E768-4A3A-9F7F-F76713D214E1}">
      <dgm:prSet/>
      <dgm:spPr/>
      <dgm:t>
        <a:bodyPr/>
        <a:lstStyle/>
        <a:p>
          <a:endParaRPr lang="en-US" sz="2000"/>
        </a:p>
      </dgm:t>
    </dgm:pt>
    <dgm:pt modelId="{31916E0D-6BCC-423A-94DD-8B89E458095D}" type="sibTrans" cxnId="{A74A3A88-E768-4A3A-9F7F-F76713D214E1}">
      <dgm:prSet/>
      <dgm:spPr/>
      <dgm:t>
        <a:bodyPr/>
        <a:lstStyle/>
        <a:p>
          <a:endParaRPr lang="en-US" sz="2000"/>
        </a:p>
      </dgm:t>
    </dgm:pt>
    <dgm:pt modelId="{9317CF44-BDB4-4DFD-A990-23C7BF60527B}">
      <dgm:prSet phldrT="[Text]" custT="1"/>
      <dgm:spPr/>
      <dgm:t>
        <a:bodyPr/>
        <a:lstStyle/>
        <a:p>
          <a:r>
            <a:rPr lang="en-US" sz="3600" dirty="0"/>
            <a:t>Basic Filter Methods</a:t>
          </a:r>
        </a:p>
      </dgm:t>
    </dgm:pt>
    <dgm:pt modelId="{F27F00E1-8EC8-4921-96B4-4CF6550D5B50}" type="parTrans" cxnId="{3358A0BA-3E14-4CD1-9312-62F4CA62448A}">
      <dgm:prSet/>
      <dgm:spPr/>
      <dgm:t>
        <a:bodyPr/>
        <a:lstStyle/>
        <a:p>
          <a:endParaRPr lang="en-US" sz="2000"/>
        </a:p>
      </dgm:t>
    </dgm:pt>
    <dgm:pt modelId="{A7CF74B1-788D-4229-97FC-9C2548083304}" type="sibTrans" cxnId="{3358A0BA-3E14-4CD1-9312-62F4CA62448A}">
      <dgm:prSet/>
      <dgm:spPr/>
      <dgm:t>
        <a:bodyPr/>
        <a:lstStyle/>
        <a:p>
          <a:endParaRPr lang="en-US" sz="2000"/>
        </a:p>
      </dgm:t>
    </dgm:pt>
    <dgm:pt modelId="{908009DA-503F-4E96-ACD1-4B239BC8DFE4}">
      <dgm:prSet phldrT="[Text]" custT="1"/>
      <dgm:spPr/>
      <dgm:t>
        <a:bodyPr/>
        <a:lstStyle/>
        <a:p>
          <a:r>
            <a:rPr lang="en-US" sz="2000" b="0" i="0" dirty="0"/>
            <a:t>Constant Features</a:t>
          </a:r>
          <a:endParaRPr lang="en-US" sz="2000" b="0" dirty="0"/>
        </a:p>
      </dgm:t>
    </dgm:pt>
    <dgm:pt modelId="{D4F381C2-9B4A-4754-9B61-6865F768C918}" type="parTrans" cxnId="{434F2527-A802-4F17-B759-3314254AD655}">
      <dgm:prSet/>
      <dgm:spPr/>
      <dgm:t>
        <a:bodyPr/>
        <a:lstStyle/>
        <a:p>
          <a:endParaRPr lang="en-US" sz="2000"/>
        </a:p>
      </dgm:t>
    </dgm:pt>
    <dgm:pt modelId="{3CCED857-7642-46A4-8597-70C78564F0AA}" type="sibTrans" cxnId="{434F2527-A802-4F17-B759-3314254AD655}">
      <dgm:prSet/>
      <dgm:spPr/>
      <dgm:t>
        <a:bodyPr/>
        <a:lstStyle/>
        <a:p>
          <a:endParaRPr lang="en-US" sz="2000"/>
        </a:p>
      </dgm:t>
    </dgm:pt>
    <dgm:pt modelId="{B9691ADE-9F74-48D3-AF81-8D41C1F3EB1B}">
      <dgm:prSet phldrT="[Text]" custT="1"/>
      <dgm:spPr/>
      <dgm:t>
        <a:bodyPr/>
        <a:lstStyle/>
        <a:p>
          <a:r>
            <a:rPr lang="en-US" sz="2000" b="0" i="0" dirty="0"/>
            <a:t>Quasi-Constant Features</a:t>
          </a:r>
          <a:endParaRPr lang="en-US" sz="2000" b="0" dirty="0"/>
        </a:p>
      </dgm:t>
    </dgm:pt>
    <dgm:pt modelId="{C4CDB770-1953-4FBA-B3F8-1BA98CB90777}" type="parTrans" cxnId="{7810B445-22D3-4C3A-9EF6-9CACDDA0F130}">
      <dgm:prSet/>
      <dgm:spPr/>
      <dgm:t>
        <a:bodyPr/>
        <a:lstStyle/>
        <a:p>
          <a:endParaRPr lang="en-US" sz="2000"/>
        </a:p>
      </dgm:t>
    </dgm:pt>
    <dgm:pt modelId="{54599BD2-AA6B-47CC-86BB-46516C597B2B}" type="sibTrans" cxnId="{7810B445-22D3-4C3A-9EF6-9CACDDA0F130}">
      <dgm:prSet/>
      <dgm:spPr/>
      <dgm:t>
        <a:bodyPr/>
        <a:lstStyle/>
        <a:p>
          <a:endParaRPr lang="en-US" sz="2000"/>
        </a:p>
      </dgm:t>
    </dgm:pt>
    <dgm:pt modelId="{86560203-6D91-4F48-9E87-86C100D02B55}">
      <dgm:prSet phldrT="[Text]" custT="1"/>
      <dgm:spPr/>
      <dgm:t>
        <a:bodyPr/>
        <a:lstStyle/>
        <a:p>
          <a:r>
            <a:rPr lang="en-US" sz="3600" dirty="0"/>
            <a:t>Correlation Filter Methods</a:t>
          </a:r>
        </a:p>
      </dgm:t>
    </dgm:pt>
    <dgm:pt modelId="{0FA358F9-6865-4BC4-82C7-3A6FA6F1D273}" type="parTrans" cxnId="{67E24A7E-9ED0-4CD0-BC08-B1C25257D637}">
      <dgm:prSet/>
      <dgm:spPr/>
      <dgm:t>
        <a:bodyPr/>
        <a:lstStyle/>
        <a:p>
          <a:endParaRPr lang="en-US" sz="2000"/>
        </a:p>
      </dgm:t>
    </dgm:pt>
    <dgm:pt modelId="{12CCE542-9347-44F7-A9C5-2EDB8350C155}" type="sibTrans" cxnId="{67E24A7E-9ED0-4CD0-BC08-B1C25257D637}">
      <dgm:prSet/>
      <dgm:spPr/>
      <dgm:t>
        <a:bodyPr/>
        <a:lstStyle/>
        <a:p>
          <a:endParaRPr lang="en-US" sz="2000"/>
        </a:p>
      </dgm:t>
    </dgm:pt>
    <dgm:pt modelId="{14EE464C-8804-4D88-8D7B-7AC7CBC8AB6B}">
      <dgm:prSet phldrT="[Text]" custT="1"/>
      <dgm:spPr/>
      <dgm:t>
        <a:bodyPr/>
        <a:lstStyle/>
        <a:p>
          <a:r>
            <a:rPr lang="en-US" sz="2000" b="0" i="0" dirty="0"/>
            <a:t>Pearson correlation coefficient</a:t>
          </a:r>
          <a:endParaRPr lang="en-US" sz="2000" b="0" dirty="0"/>
        </a:p>
      </dgm:t>
    </dgm:pt>
    <dgm:pt modelId="{1E58AE7B-BB25-44E8-9244-DA4400FE4AB2}" type="parTrans" cxnId="{A8FE9B07-B3A2-4846-B5FA-5B5D6C8D2CE1}">
      <dgm:prSet/>
      <dgm:spPr/>
      <dgm:t>
        <a:bodyPr/>
        <a:lstStyle/>
        <a:p>
          <a:endParaRPr lang="en-US" sz="2000"/>
        </a:p>
      </dgm:t>
    </dgm:pt>
    <dgm:pt modelId="{624FB225-61E1-40A4-8C83-8F4E5817F1BC}" type="sibTrans" cxnId="{A8FE9B07-B3A2-4846-B5FA-5B5D6C8D2CE1}">
      <dgm:prSet/>
      <dgm:spPr/>
      <dgm:t>
        <a:bodyPr/>
        <a:lstStyle/>
        <a:p>
          <a:endParaRPr lang="en-US" sz="2000"/>
        </a:p>
      </dgm:t>
    </dgm:pt>
    <dgm:pt modelId="{87A93B86-EBD2-4B1C-9664-DDA460445549}">
      <dgm:prSet phldrT="[Text]" custT="1"/>
      <dgm:spPr/>
      <dgm:t>
        <a:bodyPr/>
        <a:lstStyle/>
        <a:p>
          <a:r>
            <a:rPr lang="en-US" sz="3600" b="0" i="0" dirty="0"/>
            <a:t>Statistical &amp; Ranking Filter Methods</a:t>
          </a:r>
          <a:endParaRPr lang="en-US" sz="3600" dirty="0"/>
        </a:p>
      </dgm:t>
    </dgm:pt>
    <dgm:pt modelId="{B1E83CA8-FE94-4FFE-815E-04E77C505129}" type="parTrans" cxnId="{D6027FE3-4879-4DCB-8BB4-806E9A8882ED}">
      <dgm:prSet/>
      <dgm:spPr/>
      <dgm:t>
        <a:bodyPr/>
        <a:lstStyle/>
        <a:p>
          <a:endParaRPr lang="en-US" sz="2000"/>
        </a:p>
      </dgm:t>
    </dgm:pt>
    <dgm:pt modelId="{7ACD034C-4349-4AB2-9C6D-F69A4650D67B}" type="sibTrans" cxnId="{D6027FE3-4879-4DCB-8BB4-806E9A8882ED}">
      <dgm:prSet/>
      <dgm:spPr/>
      <dgm:t>
        <a:bodyPr/>
        <a:lstStyle/>
        <a:p>
          <a:endParaRPr lang="en-US" sz="2000"/>
        </a:p>
      </dgm:t>
    </dgm:pt>
    <dgm:pt modelId="{CC8DDA06-458E-48C5-87BA-EE8D0715BC46}">
      <dgm:prSet phldrT="[Text]" custT="1"/>
      <dgm:spPr/>
      <dgm:t>
        <a:bodyPr/>
        <a:lstStyle/>
        <a:p>
          <a:r>
            <a:rPr lang="en-US" sz="2000" b="0" dirty="0"/>
            <a:t>Duplicated Features</a:t>
          </a:r>
        </a:p>
      </dgm:t>
    </dgm:pt>
    <dgm:pt modelId="{8BA3C848-488D-4D2D-8D32-404325571539}" type="parTrans" cxnId="{EC51D381-2BA2-4F21-95FA-BE5C8F1CD6F3}">
      <dgm:prSet/>
      <dgm:spPr/>
      <dgm:t>
        <a:bodyPr/>
        <a:lstStyle/>
        <a:p>
          <a:endParaRPr lang="en-US" sz="2000"/>
        </a:p>
      </dgm:t>
    </dgm:pt>
    <dgm:pt modelId="{7E2417AE-0AC3-43FF-A505-501CA1AE7501}" type="sibTrans" cxnId="{EC51D381-2BA2-4F21-95FA-BE5C8F1CD6F3}">
      <dgm:prSet/>
      <dgm:spPr/>
      <dgm:t>
        <a:bodyPr/>
        <a:lstStyle/>
        <a:p>
          <a:endParaRPr lang="en-US" sz="2000"/>
        </a:p>
      </dgm:t>
    </dgm:pt>
    <dgm:pt modelId="{B8FDE443-146A-4023-8378-753667E3E9EA}">
      <dgm:prSet phldrT="[Text]" custT="1"/>
      <dgm:spPr/>
      <dgm:t>
        <a:bodyPr/>
        <a:lstStyle/>
        <a:p>
          <a:r>
            <a:rPr lang="en-US" sz="2000" dirty="0"/>
            <a:t>Spearman’s rank correlation coefficient</a:t>
          </a:r>
        </a:p>
      </dgm:t>
    </dgm:pt>
    <dgm:pt modelId="{75EA57EB-EF62-4B66-9B19-324C6FD8AB75}" type="parTrans" cxnId="{A8A18B6E-9A67-4084-89BE-FA0FA1EC068B}">
      <dgm:prSet/>
      <dgm:spPr/>
      <dgm:t>
        <a:bodyPr/>
        <a:lstStyle/>
        <a:p>
          <a:endParaRPr lang="en-US" sz="2000"/>
        </a:p>
      </dgm:t>
    </dgm:pt>
    <dgm:pt modelId="{04E1FC1C-EFAF-4589-BBFD-927A8EE46A58}" type="sibTrans" cxnId="{A8A18B6E-9A67-4084-89BE-FA0FA1EC068B}">
      <dgm:prSet/>
      <dgm:spPr/>
      <dgm:t>
        <a:bodyPr/>
        <a:lstStyle/>
        <a:p>
          <a:endParaRPr lang="en-US" sz="2000"/>
        </a:p>
      </dgm:t>
    </dgm:pt>
    <dgm:pt modelId="{3F3C17E2-E7FF-4AEA-A5E4-A1DF47BBAECA}">
      <dgm:prSet phldrT="[Text]" custT="1"/>
      <dgm:spPr/>
      <dgm:t>
        <a:bodyPr/>
        <a:lstStyle/>
        <a:p>
          <a:r>
            <a:rPr lang="en-US" sz="2000" dirty="0"/>
            <a:t>Kendall’s rank correlation coefficient</a:t>
          </a:r>
        </a:p>
      </dgm:t>
    </dgm:pt>
    <dgm:pt modelId="{8C7A3162-C6EB-4DAA-9CDE-213CB7FDBDF8}" type="parTrans" cxnId="{CB6F2714-00DA-413E-B922-A8C1C34C5DC5}">
      <dgm:prSet/>
      <dgm:spPr/>
      <dgm:t>
        <a:bodyPr/>
        <a:lstStyle/>
        <a:p>
          <a:endParaRPr lang="en-US" sz="2000"/>
        </a:p>
      </dgm:t>
    </dgm:pt>
    <dgm:pt modelId="{B905227A-ABB1-4C3E-8BCE-C3A4DD9ADBF4}" type="sibTrans" cxnId="{CB6F2714-00DA-413E-B922-A8C1C34C5DC5}">
      <dgm:prSet/>
      <dgm:spPr/>
      <dgm:t>
        <a:bodyPr/>
        <a:lstStyle/>
        <a:p>
          <a:endParaRPr lang="en-US" sz="2000"/>
        </a:p>
      </dgm:t>
    </dgm:pt>
    <dgm:pt modelId="{9C4DC8DA-A12F-4A6F-B399-F4D91F1923EB}">
      <dgm:prSet phldrT="[Text]" custT="1"/>
      <dgm:spPr/>
      <dgm:t>
        <a:bodyPr/>
        <a:lstStyle/>
        <a:p>
          <a:r>
            <a:rPr lang="en-US" sz="2000" b="0" i="0" dirty="0"/>
            <a:t>Mutual Information</a:t>
          </a:r>
          <a:endParaRPr lang="en-US" sz="2000" b="0" dirty="0"/>
        </a:p>
      </dgm:t>
    </dgm:pt>
    <dgm:pt modelId="{DCC17377-95AE-412B-97B1-DEFBB77E9240}" type="parTrans" cxnId="{39B4404B-A411-4F34-BB7E-33D173AE3B1C}">
      <dgm:prSet/>
      <dgm:spPr/>
      <dgm:t>
        <a:bodyPr/>
        <a:lstStyle/>
        <a:p>
          <a:endParaRPr lang="en-US" sz="2000"/>
        </a:p>
      </dgm:t>
    </dgm:pt>
    <dgm:pt modelId="{988E9D2E-8118-47A2-80E4-C8964BC42B11}" type="sibTrans" cxnId="{39B4404B-A411-4F34-BB7E-33D173AE3B1C}">
      <dgm:prSet/>
      <dgm:spPr/>
      <dgm:t>
        <a:bodyPr/>
        <a:lstStyle/>
        <a:p>
          <a:endParaRPr lang="en-US" sz="2000"/>
        </a:p>
      </dgm:t>
    </dgm:pt>
    <dgm:pt modelId="{6E16ACCD-0884-44DC-B401-AAF69948A2FD}">
      <dgm:prSet phldrT="[Text]" custT="1"/>
      <dgm:spPr/>
      <dgm:t>
        <a:bodyPr/>
        <a:lstStyle/>
        <a:p>
          <a:r>
            <a:rPr lang="en-US" sz="2000" b="0" dirty="0"/>
            <a:t>Chi-squared Score</a:t>
          </a:r>
        </a:p>
      </dgm:t>
    </dgm:pt>
    <dgm:pt modelId="{9BA82CA4-084F-47C8-AA3B-6BFAFD5007D4}" type="parTrans" cxnId="{B1F3776F-095C-42B5-B8B4-D8DAF474BF7D}">
      <dgm:prSet/>
      <dgm:spPr/>
      <dgm:t>
        <a:bodyPr/>
        <a:lstStyle/>
        <a:p>
          <a:endParaRPr lang="en-US" sz="2000"/>
        </a:p>
      </dgm:t>
    </dgm:pt>
    <dgm:pt modelId="{7EB33A19-7743-455B-ABFE-5FEA3F41BA8E}" type="sibTrans" cxnId="{B1F3776F-095C-42B5-B8B4-D8DAF474BF7D}">
      <dgm:prSet/>
      <dgm:spPr/>
      <dgm:t>
        <a:bodyPr/>
        <a:lstStyle/>
        <a:p>
          <a:endParaRPr lang="en-US" sz="2000"/>
        </a:p>
      </dgm:t>
    </dgm:pt>
    <dgm:pt modelId="{B485CAA4-42DE-4468-A711-DDEF8D001BBE}">
      <dgm:prSet phldrT="[Text]" custT="1"/>
      <dgm:spPr/>
      <dgm:t>
        <a:bodyPr/>
        <a:lstStyle/>
        <a:p>
          <a:r>
            <a:rPr lang="en-US" sz="2000" b="0" dirty="0"/>
            <a:t>ANOVA Univariate Test</a:t>
          </a:r>
        </a:p>
      </dgm:t>
    </dgm:pt>
    <dgm:pt modelId="{F96889FA-CDEC-44B6-85BB-ABB0ADED3F2B}" type="parTrans" cxnId="{D61869A4-FE2E-43E3-AA10-213963E5F16B}">
      <dgm:prSet/>
      <dgm:spPr/>
      <dgm:t>
        <a:bodyPr/>
        <a:lstStyle/>
        <a:p>
          <a:endParaRPr lang="en-US" sz="2000"/>
        </a:p>
      </dgm:t>
    </dgm:pt>
    <dgm:pt modelId="{7EE408FA-5ABE-4B1F-B23C-EDD8EB4F1F39}" type="sibTrans" cxnId="{D61869A4-FE2E-43E3-AA10-213963E5F16B}">
      <dgm:prSet/>
      <dgm:spPr/>
      <dgm:t>
        <a:bodyPr/>
        <a:lstStyle/>
        <a:p>
          <a:endParaRPr lang="en-US" sz="2000"/>
        </a:p>
      </dgm:t>
    </dgm:pt>
    <dgm:pt modelId="{364AFE99-DF03-486A-91F0-60C6EC7824BF}">
      <dgm:prSet phldrT="[Text]" custT="1"/>
      <dgm:spPr/>
      <dgm:t>
        <a:bodyPr/>
        <a:lstStyle/>
        <a:p>
          <a:r>
            <a:rPr lang="en-US" sz="2000" b="0" dirty="0"/>
            <a:t>Univariate ROC-AUC /RMSE</a:t>
          </a:r>
        </a:p>
      </dgm:t>
    </dgm:pt>
    <dgm:pt modelId="{56D3032C-6E7F-413C-A1FE-519C048F94E5}" type="parTrans" cxnId="{9B1DDEC8-CEE2-470F-9038-976BF919B42F}">
      <dgm:prSet/>
      <dgm:spPr/>
      <dgm:t>
        <a:bodyPr/>
        <a:lstStyle/>
        <a:p>
          <a:endParaRPr lang="en-US" sz="2000"/>
        </a:p>
      </dgm:t>
    </dgm:pt>
    <dgm:pt modelId="{142C22DF-643E-45BA-95D6-095BB3D509D5}" type="sibTrans" cxnId="{9B1DDEC8-CEE2-470F-9038-976BF919B42F}">
      <dgm:prSet/>
      <dgm:spPr/>
      <dgm:t>
        <a:bodyPr/>
        <a:lstStyle/>
        <a:p>
          <a:endParaRPr lang="en-US" sz="2000"/>
        </a:p>
      </dgm:t>
    </dgm:pt>
    <dgm:pt modelId="{ACC8574E-F15C-4B5B-9B50-3A1068224A8D}" type="pres">
      <dgm:prSet presAssocID="{C4729C3C-CAD5-4F42-8429-77FE05209C47}" presName="vert0" presStyleCnt="0">
        <dgm:presLayoutVars>
          <dgm:dir/>
          <dgm:animOne val="branch"/>
          <dgm:animLvl val="lvl"/>
        </dgm:presLayoutVars>
      </dgm:prSet>
      <dgm:spPr/>
    </dgm:pt>
    <dgm:pt modelId="{97CD2EBF-AE51-43CE-BD4B-7632859342E6}" type="pres">
      <dgm:prSet presAssocID="{03338CF8-A2DA-45A4-BFAE-2E1E27201D4E}" presName="thickLine" presStyleLbl="alignNode1" presStyleIdx="0" presStyleCnt="1"/>
      <dgm:spPr/>
    </dgm:pt>
    <dgm:pt modelId="{A1551C50-93B9-48DB-8D5F-FCA22290C164}" type="pres">
      <dgm:prSet presAssocID="{03338CF8-A2DA-45A4-BFAE-2E1E27201D4E}" presName="horz1" presStyleCnt="0"/>
      <dgm:spPr/>
    </dgm:pt>
    <dgm:pt modelId="{8625D652-23E4-485F-8A3D-4DC13391A30A}" type="pres">
      <dgm:prSet presAssocID="{03338CF8-A2DA-45A4-BFAE-2E1E27201D4E}" presName="tx1" presStyleLbl="revTx" presStyleIdx="0" presStyleCnt="14" custScaleX="128070"/>
      <dgm:spPr/>
    </dgm:pt>
    <dgm:pt modelId="{DF3EE382-E89D-4391-A68D-5F8CCD27944A}" type="pres">
      <dgm:prSet presAssocID="{03338CF8-A2DA-45A4-BFAE-2E1E27201D4E}" presName="vert1" presStyleCnt="0"/>
      <dgm:spPr/>
    </dgm:pt>
    <dgm:pt modelId="{F8B0A628-FAAD-4B32-B6E6-0BF79336984E}" type="pres">
      <dgm:prSet presAssocID="{9317CF44-BDB4-4DFD-A990-23C7BF60527B}" presName="vertSpace2a" presStyleCnt="0"/>
      <dgm:spPr/>
    </dgm:pt>
    <dgm:pt modelId="{98E9D215-E34F-4E16-AE7B-15F8C91EE48C}" type="pres">
      <dgm:prSet presAssocID="{9317CF44-BDB4-4DFD-A990-23C7BF60527B}" presName="horz2" presStyleCnt="0"/>
      <dgm:spPr/>
    </dgm:pt>
    <dgm:pt modelId="{B0355179-ED57-4B82-9FF8-02B7927745DB}" type="pres">
      <dgm:prSet presAssocID="{9317CF44-BDB4-4DFD-A990-23C7BF60527B}" presName="horzSpace2" presStyleCnt="0"/>
      <dgm:spPr/>
    </dgm:pt>
    <dgm:pt modelId="{42D9CE7D-E393-4A5B-A9C4-8D149B65BD3A}" type="pres">
      <dgm:prSet presAssocID="{9317CF44-BDB4-4DFD-A990-23C7BF60527B}" presName="tx2" presStyleLbl="revTx" presStyleIdx="1" presStyleCnt="14"/>
      <dgm:spPr/>
    </dgm:pt>
    <dgm:pt modelId="{AA0478E6-4EF1-44BF-809A-5C00149E1218}" type="pres">
      <dgm:prSet presAssocID="{9317CF44-BDB4-4DFD-A990-23C7BF60527B}" presName="vert2" presStyleCnt="0"/>
      <dgm:spPr/>
    </dgm:pt>
    <dgm:pt modelId="{BD1000F2-2B90-467E-A352-DDE400D4975D}" type="pres">
      <dgm:prSet presAssocID="{908009DA-503F-4E96-ACD1-4B239BC8DFE4}" presName="horz3" presStyleCnt="0"/>
      <dgm:spPr/>
    </dgm:pt>
    <dgm:pt modelId="{1BD250AA-2D84-4AAE-BD2B-4FFB6240AF16}" type="pres">
      <dgm:prSet presAssocID="{908009DA-503F-4E96-ACD1-4B239BC8DFE4}" presName="horzSpace3" presStyleCnt="0"/>
      <dgm:spPr/>
    </dgm:pt>
    <dgm:pt modelId="{42B48ECF-DD7D-4C01-BEB9-2026197196DA}" type="pres">
      <dgm:prSet presAssocID="{908009DA-503F-4E96-ACD1-4B239BC8DFE4}" presName="tx3" presStyleLbl="revTx" presStyleIdx="2" presStyleCnt="14"/>
      <dgm:spPr/>
    </dgm:pt>
    <dgm:pt modelId="{619943F5-5DCA-4DDA-8E06-B2D575619960}" type="pres">
      <dgm:prSet presAssocID="{908009DA-503F-4E96-ACD1-4B239BC8DFE4}" presName="vert3" presStyleCnt="0"/>
      <dgm:spPr/>
    </dgm:pt>
    <dgm:pt modelId="{B46AA6F3-1581-49C2-8775-175E560B3813}" type="pres">
      <dgm:prSet presAssocID="{3CCED857-7642-46A4-8597-70C78564F0AA}" presName="thinLine3" presStyleLbl="callout" presStyleIdx="0" presStyleCnt="10"/>
      <dgm:spPr/>
    </dgm:pt>
    <dgm:pt modelId="{7D950AC2-7FBD-48EB-85F4-7B2D33E3C1C6}" type="pres">
      <dgm:prSet presAssocID="{B9691ADE-9F74-48D3-AF81-8D41C1F3EB1B}" presName="horz3" presStyleCnt="0"/>
      <dgm:spPr/>
    </dgm:pt>
    <dgm:pt modelId="{02D162AB-1225-40D0-A1A0-5149A1B39D50}" type="pres">
      <dgm:prSet presAssocID="{B9691ADE-9F74-48D3-AF81-8D41C1F3EB1B}" presName="horzSpace3" presStyleCnt="0"/>
      <dgm:spPr/>
    </dgm:pt>
    <dgm:pt modelId="{E08EA5B8-63E5-4C91-A15C-882872956E4C}" type="pres">
      <dgm:prSet presAssocID="{B9691ADE-9F74-48D3-AF81-8D41C1F3EB1B}" presName="tx3" presStyleLbl="revTx" presStyleIdx="3" presStyleCnt="14"/>
      <dgm:spPr/>
    </dgm:pt>
    <dgm:pt modelId="{035252F2-B9F9-4FE3-AB0F-31C290CCA418}" type="pres">
      <dgm:prSet presAssocID="{B9691ADE-9F74-48D3-AF81-8D41C1F3EB1B}" presName="vert3" presStyleCnt="0"/>
      <dgm:spPr/>
    </dgm:pt>
    <dgm:pt modelId="{E9E1BA11-7504-4A33-9ED1-AA67A31BCA64}" type="pres">
      <dgm:prSet presAssocID="{54599BD2-AA6B-47CC-86BB-46516C597B2B}" presName="thinLine3" presStyleLbl="callout" presStyleIdx="1" presStyleCnt="10"/>
      <dgm:spPr/>
    </dgm:pt>
    <dgm:pt modelId="{E9810490-F148-4F1A-B842-6520448532BD}" type="pres">
      <dgm:prSet presAssocID="{CC8DDA06-458E-48C5-87BA-EE8D0715BC46}" presName="horz3" presStyleCnt="0"/>
      <dgm:spPr/>
    </dgm:pt>
    <dgm:pt modelId="{FFDC2482-6841-4934-9D3F-910A8EFC075F}" type="pres">
      <dgm:prSet presAssocID="{CC8DDA06-458E-48C5-87BA-EE8D0715BC46}" presName="horzSpace3" presStyleCnt="0"/>
      <dgm:spPr/>
    </dgm:pt>
    <dgm:pt modelId="{D2C94A5D-0446-400D-BF1A-1614C087D4D3}" type="pres">
      <dgm:prSet presAssocID="{CC8DDA06-458E-48C5-87BA-EE8D0715BC46}" presName="tx3" presStyleLbl="revTx" presStyleIdx="4" presStyleCnt="14"/>
      <dgm:spPr/>
    </dgm:pt>
    <dgm:pt modelId="{DF03A002-227C-485C-B010-B944A170BF5C}" type="pres">
      <dgm:prSet presAssocID="{CC8DDA06-458E-48C5-87BA-EE8D0715BC46}" presName="vert3" presStyleCnt="0"/>
      <dgm:spPr/>
    </dgm:pt>
    <dgm:pt modelId="{7530A7D0-B5DE-4986-B745-99ED3D116977}" type="pres">
      <dgm:prSet presAssocID="{9317CF44-BDB4-4DFD-A990-23C7BF60527B}" presName="thinLine2b" presStyleLbl="callout" presStyleIdx="2" presStyleCnt="10"/>
      <dgm:spPr/>
    </dgm:pt>
    <dgm:pt modelId="{47DFEBE4-C111-4468-8FF1-FEA3FD180BB3}" type="pres">
      <dgm:prSet presAssocID="{9317CF44-BDB4-4DFD-A990-23C7BF60527B}" presName="vertSpace2b" presStyleCnt="0"/>
      <dgm:spPr/>
    </dgm:pt>
    <dgm:pt modelId="{BF411E19-6248-4B13-B19E-30417E3873AD}" type="pres">
      <dgm:prSet presAssocID="{86560203-6D91-4F48-9E87-86C100D02B55}" presName="horz2" presStyleCnt="0"/>
      <dgm:spPr/>
    </dgm:pt>
    <dgm:pt modelId="{30BA9EC6-2332-495C-A52F-E682CD890BE0}" type="pres">
      <dgm:prSet presAssocID="{86560203-6D91-4F48-9E87-86C100D02B55}" presName="horzSpace2" presStyleCnt="0"/>
      <dgm:spPr/>
    </dgm:pt>
    <dgm:pt modelId="{10C911E9-33C9-4732-A057-078175CC9769}" type="pres">
      <dgm:prSet presAssocID="{86560203-6D91-4F48-9E87-86C100D02B55}" presName="tx2" presStyleLbl="revTx" presStyleIdx="5" presStyleCnt="14"/>
      <dgm:spPr/>
    </dgm:pt>
    <dgm:pt modelId="{389139D7-DC89-4040-9CE8-8BDCB99DB213}" type="pres">
      <dgm:prSet presAssocID="{86560203-6D91-4F48-9E87-86C100D02B55}" presName="vert2" presStyleCnt="0"/>
      <dgm:spPr/>
    </dgm:pt>
    <dgm:pt modelId="{FD50BA5D-542F-407D-BC3F-54B8596F7D35}" type="pres">
      <dgm:prSet presAssocID="{14EE464C-8804-4D88-8D7B-7AC7CBC8AB6B}" presName="horz3" presStyleCnt="0"/>
      <dgm:spPr/>
    </dgm:pt>
    <dgm:pt modelId="{F4AAEAD0-23EF-431F-BFAA-A64647833D15}" type="pres">
      <dgm:prSet presAssocID="{14EE464C-8804-4D88-8D7B-7AC7CBC8AB6B}" presName="horzSpace3" presStyleCnt="0"/>
      <dgm:spPr/>
    </dgm:pt>
    <dgm:pt modelId="{6ECF31EF-1ADF-4784-AC16-FA97E68F3D9F}" type="pres">
      <dgm:prSet presAssocID="{14EE464C-8804-4D88-8D7B-7AC7CBC8AB6B}" presName="tx3" presStyleLbl="revTx" presStyleIdx="6" presStyleCnt="14"/>
      <dgm:spPr/>
    </dgm:pt>
    <dgm:pt modelId="{9539AEFA-7B84-4111-9FFB-632E38492A72}" type="pres">
      <dgm:prSet presAssocID="{14EE464C-8804-4D88-8D7B-7AC7CBC8AB6B}" presName="vert3" presStyleCnt="0"/>
      <dgm:spPr/>
    </dgm:pt>
    <dgm:pt modelId="{5A93D133-EA32-4750-AC63-6A1E8E52AE74}" type="pres">
      <dgm:prSet presAssocID="{624FB225-61E1-40A4-8C83-8F4E5817F1BC}" presName="thinLine3" presStyleLbl="callout" presStyleIdx="3" presStyleCnt="10"/>
      <dgm:spPr/>
    </dgm:pt>
    <dgm:pt modelId="{F6AADD18-2D03-438F-9254-C25E85B83589}" type="pres">
      <dgm:prSet presAssocID="{B8FDE443-146A-4023-8378-753667E3E9EA}" presName="horz3" presStyleCnt="0"/>
      <dgm:spPr/>
    </dgm:pt>
    <dgm:pt modelId="{723894C2-FC80-489B-A596-049F3FB4E1AC}" type="pres">
      <dgm:prSet presAssocID="{B8FDE443-146A-4023-8378-753667E3E9EA}" presName="horzSpace3" presStyleCnt="0"/>
      <dgm:spPr/>
    </dgm:pt>
    <dgm:pt modelId="{0A63D2C9-4247-4D35-A311-EC732916478B}" type="pres">
      <dgm:prSet presAssocID="{B8FDE443-146A-4023-8378-753667E3E9EA}" presName="tx3" presStyleLbl="revTx" presStyleIdx="7" presStyleCnt="14"/>
      <dgm:spPr/>
    </dgm:pt>
    <dgm:pt modelId="{15EC9541-A133-47A9-8C36-3C3F087B5714}" type="pres">
      <dgm:prSet presAssocID="{B8FDE443-146A-4023-8378-753667E3E9EA}" presName="vert3" presStyleCnt="0"/>
      <dgm:spPr/>
    </dgm:pt>
    <dgm:pt modelId="{1088F71F-61F7-425A-BE74-197CC4DFDD37}" type="pres">
      <dgm:prSet presAssocID="{04E1FC1C-EFAF-4589-BBFD-927A8EE46A58}" presName="thinLine3" presStyleLbl="callout" presStyleIdx="4" presStyleCnt="10"/>
      <dgm:spPr/>
    </dgm:pt>
    <dgm:pt modelId="{3B9B0929-419F-4870-A38F-00EDA9D7552C}" type="pres">
      <dgm:prSet presAssocID="{3F3C17E2-E7FF-4AEA-A5E4-A1DF47BBAECA}" presName="horz3" presStyleCnt="0"/>
      <dgm:spPr/>
    </dgm:pt>
    <dgm:pt modelId="{F920470F-7C93-4ED5-A9D2-592F12505FD3}" type="pres">
      <dgm:prSet presAssocID="{3F3C17E2-E7FF-4AEA-A5E4-A1DF47BBAECA}" presName="horzSpace3" presStyleCnt="0"/>
      <dgm:spPr/>
    </dgm:pt>
    <dgm:pt modelId="{E886EDB7-054E-49DF-8E3E-1E2C248B28F9}" type="pres">
      <dgm:prSet presAssocID="{3F3C17E2-E7FF-4AEA-A5E4-A1DF47BBAECA}" presName="tx3" presStyleLbl="revTx" presStyleIdx="8" presStyleCnt="14"/>
      <dgm:spPr/>
    </dgm:pt>
    <dgm:pt modelId="{3AFCCC6D-7C21-49A0-B829-059E161DFA19}" type="pres">
      <dgm:prSet presAssocID="{3F3C17E2-E7FF-4AEA-A5E4-A1DF47BBAECA}" presName="vert3" presStyleCnt="0"/>
      <dgm:spPr/>
    </dgm:pt>
    <dgm:pt modelId="{F3257B6C-582A-4B28-B49F-D8ACACC9B795}" type="pres">
      <dgm:prSet presAssocID="{86560203-6D91-4F48-9E87-86C100D02B55}" presName="thinLine2b" presStyleLbl="callout" presStyleIdx="5" presStyleCnt="10"/>
      <dgm:spPr/>
    </dgm:pt>
    <dgm:pt modelId="{87987990-C1E7-4753-99AF-951EE0891463}" type="pres">
      <dgm:prSet presAssocID="{86560203-6D91-4F48-9E87-86C100D02B55}" presName="vertSpace2b" presStyleCnt="0"/>
      <dgm:spPr/>
    </dgm:pt>
    <dgm:pt modelId="{4166A628-E73B-4849-BA30-3592910AF400}" type="pres">
      <dgm:prSet presAssocID="{87A93B86-EBD2-4B1C-9664-DDA460445549}" presName="horz2" presStyleCnt="0"/>
      <dgm:spPr/>
    </dgm:pt>
    <dgm:pt modelId="{B49A40FA-8A5B-4816-BAD5-5F09FA60530F}" type="pres">
      <dgm:prSet presAssocID="{87A93B86-EBD2-4B1C-9664-DDA460445549}" presName="horzSpace2" presStyleCnt="0"/>
      <dgm:spPr/>
    </dgm:pt>
    <dgm:pt modelId="{9AA52A7B-8EAC-4DAF-A0B2-D72841B181A0}" type="pres">
      <dgm:prSet presAssocID="{87A93B86-EBD2-4B1C-9664-DDA460445549}" presName="tx2" presStyleLbl="revTx" presStyleIdx="9" presStyleCnt="14"/>
      <dgm:spPr/>
    </dgm:pt>
    <dgm:pt modelId="{BD5EB733-D93E-4F50-8D65-B1212680C664}" type="pres">
      <dgm:prSet presAssocID="{87A93B86-EBD2-4B1C-9664-DDA460445549}" presName="vert2" presStyleCnt="0"/>
      <dgm:spPr/>
    </dgm:pt>
    <dgm:pt modelId="{B0E17732-3A78-4796-BD93-01E6142A16FB}" type="pres">
      <dgm:prSet presAssocID="{9C4DC8DA-A12F-4A6F-B399-F4D91F1923EB}" presName="horz3" presStyleCnt="0"/>
      <dgm:spPr/>
    </dgm:pt>
    <dgm:pt modelId="{E9698A78-6456-4723-BA45-2AF9FC04946C}" type="pres">
      <dgm:prSet presAssocID="{9C4DC8DA-A12F-4A6F-B399-F4D91F1923EB}" presName="horzSpace3" presStyleCnt="0"/>
      <dgm:spPr/>
    </dgm:pt>
    <dgm:pt modelId="{9524D78E-C2EE-41BE-B40A-A990F0E5F617}" type="pres">
      <dgm:prSet presAssocID="{9C4DC8DA-A12F-4A6F-B399-F4D91F1923EB}" presName="tx3" presStyleLbl="revTx" presStyleIdx="10" presStyleCnt="14"/>
      <dgm:spPr/>
    </dgm:pt>
    <dgm:pt modelId="{54C21ED5-FE08-44D5-9EA3-819730D61F39}" type="pres">
      <dgm:prSet presAssocID="{9C4DC8DA-A12F-4A6F-B399-F4D91F1923EB}" presName="vert3" presStyleCnt="0"/>
      <dgm:spPr/>
    </dgm:pt>
    <dgm:pt modelId="{8075BA83-3E51-4472-90DF-4572513204F0}" type="pres">
      <dgm:prSet presAssocID="{988E9D2E-8118-47A2-80E4-C8964BC42B11}" presName="thinLine3" presStyleLbl="callout" presStyleIdx="6" presStyleCnt="10"/>
      <dgm:spPr/>
    </dgm:pt>
    <dgm:pt modelId="{1A433D31-F927-4DC3-ACD2-C19FFC02CF0C}" type="pres">
      <dgm:prSet presAssocID="{6E16ACCD-0884-44DC-B401-AAF69948A2FD}" presName="horz3" presStyleCnt="0"/>
      <dgm:spPr/>
    </dgm:pt>
    <dgm:pt modelId="{35CAEB1B-4F90-470B-A578-B54FD39FE3F4}" type="pres">
      <dgm:prSet presAssocID="{6E16ACCD-0884-44DC-B401-AAF69948A2FD}" presName="horzSpace3" presStyleCnt="0"/>
      <dgm:spPr/>
    </dgm:pt>
    <dgm:pt modelId="{B487ED9A-E7F2-4058-92CD-5570CA6D089B}" type="pres">
      <dgm:prSet presAssocID="{6E16ACCD-0884-44DC-B401-AAF69948A2FD}" presName="tx3" presStyleLbl="revTx" presStyleIdx="11" presStyleCnt="14"/>
      <dgm:spPr/>
    </dgm:pt>
    <dgm:pt modelId="{FE37D682-1040-4C52-BECC-6C17E4DBF969}" type="pres">
      <dgm:prSet presAssocID="{6E16ACCD-0884-44DC-B401-AAF69948A2FD}" presName="vert3" presStyleCnt="0"/>
      <dgm:spPr/>
    </dgm:pt>
    <dgm:pt modelId="{D347355D-B0B9-45A4-B5C7-0EDA76A47085}" type="pres">
      <dgm:prSet presAssocID="{7EB33A19-7743-455B-ABFE-5FEA3F41BA8E}" presName="thinLine3" presStyleLbl="callout" presStyleIdx="7" presStyleCnt="10"/>
      <dgm:spPr/>
    </dgm:pt>
    <dgm:pt modelId="{871AF3B7-CA79-4423-B9DE-4CFA544CF3C3}" type="pres">
      <dgm:prSet presAssocID="{B485CAA4-42DE-4468-A711-DDEF8D001BBE}" presName="horz3" presStyleCnt="0"/>
      <dgm:spPr/>
    </dgm:pt>
    <dgm:pt modelId="{E431A317-68E9-417E-AC17-C087C1C36710}" type="pres">
      <dgm:prSet presAssocID="{B485CAA4-42DE-4468-A711-DDEF8D001BBE}" presName="horzSpace3" presStyleCnt="0"/>
      <dgm:spPr/>
    </dgm:pt>
    <dgm:pt modelId="{307BBC00-236E-4524-BF10-76A67736F47F}" type="pres">
      <dgm:prSet presAssocID="{B485CAA4-42DE-4468-A711-DDEF8D001BBE}" presName="tx3" presStyleLbl="revTx" presStyleIdx="12" presStyleCnt="14"/>
      <dgm:spPr/>
    </dgm:pt>
    <dgm:pt modelId="{C8C5652D-81FF-4BDC-BD61-91EE4D0E7999}" type="pres">
      <dgm:prSet presAssocID="{B485CAA4-42DE-4468-A711-DDEF8D001BBE}" presName="vert3" presStyleCnt="0"/>
      <dgm:spPr/>
    </dgm:pt>
    <dgm:pt modelId="{6192CFCB-4B46-4160-A936-35D4698B59B3}" type="pres">
      <dgm:prSet presAssocID="{7EE408FA-5ABE-4B1F-B23C-EDD8EB4F1F39}" presName="thinLine3" presStyleLbl="callout" presStyleIdx="8" presStyleCnt="10"/>
      <dgm:spPr/>
    </dgm:pt>
    <dgm:pt modelId="{5D72C80E-AB7E-40E3-A256-72F369FB87C4}" type="pres">
      <dgm:prSet presAssocID="{364AFE99-DF03-486A-91F0-60C6EC7824BF}" presName="horz3" presStyleCnt="0"/>
      <dgm:spPr/>
    </dgm:pt>
    <dgm:pt modelId="{E8F2D9C1-5929-40C6-B87F-D262CD21DD05}" type="pres">
      <dgm:prSet presAssocID="{364AFE99-DF03-486A-91F0-60C6EC7824BF}" presName="horzSpace3" presStyleCnt="0"/>
      <dgm:spPr/>
    </dgm:pt>
    <dgm:pt modelId="{51576CD6-DEE0-4B0A-A29F-CFB719216563}" type="pres">
      <dgm:prSet presAssocID="{364AFE99-DF03-486A-91F0-60C6EC7824BF}" presName="tx3" presStyleLbl="revTx" presStyleIdx="13" presStyleCnt="14"/>
      <dgm:spPr/>
    </dgm:pt>
    <dgm:pt modelId="{DDFFCC4F-DAE9-472D-A78E-00DAFFF17A4F}" type="pres">
      <dgm:prSet presAssocID="{364AFE99-DF03-486A-91F0-60C6EC7824BF}" presName="vert3" presStyleCnt="0"/>
      <dgm:spPr/>
    </dgm:pt>
    <dgm:pt modelId="{6F38C940-A4A6-407B-8D43-FF38CC009BAD}" type="pres">
      <dgm:prSet presAssocID="{87A93B86-EBD2-4B1C-9664-DDA460445549}" presName="thinLine2b" presStyleLbl="callout" presStyleIdx="9" presStyleCnt="10"/>
      <dgm:spPr/>
    </dgm:pt>
    <dgm:pt modelId="{C86EB1B3-B130-4E5A-9E06-F7956B038A2F}" type="pres">
      <dgm:prSet presAssocID="{87A93B86-EBD2-4B1C-9664-DDA460445549}" presName="vertSpace2b" presStyleCnt="0"/>
      <dgm:spPr/>
    </dgm:pt>
  </dgm:ptLst>
  <dgm:cxnLst>
    <dgm:cxn modelId="{A8FE9B07-B3A2-4846-B5FA-5B5D6C8D2CE1}" srcId="{86560203-6D91-4F48-9E87-86C100D02B55}" destId="{14EE464C-8804-4D88-8D7B-7AC7CBC8AB6B}" srcOrd="0" destOrd="0" parTransId="{1E58AE7B-BB25-44E8-9244-DA4400FE4AB2}" sibTransId="{624FB225-61E1-40A4-8C83-8F4E5817F1BC}"/>
    <dgm:cxn modelId="{CB6F2714-00DA-413E-B922-A8C1C34C5DC5}" srcId="{86560203-6D91-4F48-9E87-86C100D02B55}" destId="{3F3C17E2-E7FF-4AEA-A5E4-A1DF47BBAECA}" srcOrd="2" destOrd="0" parTransId="{8C7A3162-C6EB-4DAA-9CDE-213CB7FDBDF8}" sibTransId="{B905227A-ABB1-4C3E-8BCE-C3A4DD9ADBF4}"/>
    <dgm:cxn modelId="{0668DA26-01D3-4F24-AC94-2EC1A1E7854A}" type="presOf" srcId="{6E16ACCD-0884-44DC-B401-AAF69948A2FD}" destId="{B487ED9A-E7F2-4058-92CD-5570CA6D089B}" srcOrd="0" destOrd="0" presId="urn:microsoft.com/office/officeart/2008/layout/LinedList"/>
    <dgm:cxn modelId="{434F2527-A802-4F17-B759-3314254AD655}" srcId="{9317CF44-BDB4-4DFD-A990-23C7BF60527B}" destId="{908009DA-503F-4E96-ACD1-4B239BC8DFE4}" srcOrd="0" destOrd="0" parTransId="{D4F381C2-9B4A-4754-9B61-6865F768C918}" sibTransId="{3CCED857-7642-46A4-8597-70C78564F0AA}"/>
    <dgm:cxn modelId="{CD05C13C-BE9C-43BB-BE00-9581E228C173}" type="presOf" srcId="{3F3C17E2-E7FF-4AEA-A5E4-A1DF47BBAECA}" destId="{E886EDB7-054E-49DF-8E3E-1E2C248B28F9}" srcOrd="0" destOrd="0" presId="urn:microsoft.com/office/officeart/2008/layout/LinedList"/>
    <dgm:cxn modelId="{A3AED83C-B1AC-4A36-810A-35FAB41B2346}" type="presOf" srcId="{B8FDE443-146A-4023-8378-753667E3E9EA}" destId="{0A63D2C9-4247-4D35-A311-EC732916478B}" srcOrd="0" destOrd="0" presId="urn:microsoft.com/office/officeart/2008/layout/LinedList"/>
    <dgm:cxn modelId="{7810B445-22D3-4C3A-9EF6-9CACDDA0F130}" srcId="{9317CF44-BDB4-4DFD-A990-23C7BF60527B}" destId="{B9691ADE-9F74-48D3-AF81-8D41C1F3EB1B}" srcOrd="1" destOrd="0" parTransId="{C4CDB770-1953-4FBA-B3F8-1BA98CB90777}" sibTransId="{54599BD2-AA6B-47CC-86BB-46516C597B2B}"/>
    <dgm:cxn modelId="{39B4404B-A411-4F34-BB7E-33D173AE3B1C}" srcId="{87A93B86-EBD2-4B1C-9664-DDA460445549}" destId="{9C4DC8DA-A12F-4A6F-B399-F4D91F1923EB}" srcOrd="0" destOrd="0" parTransId="{DCC17377-95AE-412B-97B1-DEFBB77E9240}" sibTransId="{988E9D2E-8118-47A2-80E4-C8964BC42B11}"/>
    <dgm:cxn modelId="{051BB85B-6110-4548-94A9-CEE6A545CF63}" type="presOf" srcId="{CC8DDA06-458E-48C5-87BA-EE8D0715BC46}" destId="{D2C94A5D-0446-400D-BF1A-1614C087D4D3}" srcOrd="0" destOrd="0" presId="urn:microsoft.com/office/officeart/2008/layout/LinedList"/>
    <dgm:cxn modelId="{C30FCE64-DCD8-4DE5-A4C9-451866243932}" type="presOf" srcId="{B9691ADE-9F74-48D3-AF81-8D41C1F3EB1B}" destId="{E08EA5B8-63E5-4C91-A15C-882872956E4C}" srcOrd="0" destOrd="0" presId="urn:microsoft.com/office/officeart/2008/layout/LinedList"/>
    <dgm:cxn modelId="{A8A18B6E-9A67-4084-89BE-FA0FA1EC068B}" srcId="{86560203-6D91-4F48-9E87-86C100D02B55}" destId="{B8FDE443-146A-4023-8378-753667E3E9EA}" srcOrd="1" destOrd="0" parTransId="{75EA57EB-EF62-4B66-9B19-324C6FD8AB75}" sibTransId="{04E1FC1C-EFAF-4589-BBFD-927A8EE46A58}"/>
    <dgm:cxn modelId="{B1F3776F-095C-42B5-B8B4-D8DAF474BF7D}" srcId="{87A93B86-EBD2-4B1C-9664-DDA460445549}" destId="{6E16ACCD-0884-44DC-B401-AAF69948A2FD}" srcOrd="1" destOrd="0" parTransId="{9BA82CA4-084F-47C8-AA3B-6BFAFD5007D4}" sibTransId="{7EB33A19-7743-455B-ABFE-5FEA3F41BA8E}"/>
    <dgm:cxn modelId="{8B9B6274-0BE2-4D79-8B79-503E6F02C8D2}" type="presOf" srcId="{C4729C3C-CAD5-4F42-8429-77FE05209C47}" destId="{ACC8574E-F15C-4B5B-9B50-3A1068224A8D}" srcOrd="0" destOrd="0" presId="urn:microsoft.com/office/officeart/2008/layout/LinedList"/>
    <dgm:cxn modelId="{67E24A7E-9ED0-4CD0-BC08-B1C25257D637}" srcId="{03338CF8-A2DA-45A4-BFAE-2E1E27201D4E}" destId="{86560203-6D91-4F48-9E87-86C100D02B55}" srcOrd="1" destOrd="0" parTransId="{0FA358F9-6865-4BC4-82C7-3A6FA6F1D273}" sibTransId="{12CCE542-9347-44F7-A9C5-2EDB8350C155}"/>
    <dgm:cxn modelId="{EC51D381-2BA2-4F21-95FA-BE5C8F1CD6F3}" srcId="{9317CF44-BDB4-4DFD-A990-23C7BF60527B}" destId="{CC8DDA06-458E-48C5-87BA-EE8D0715BC46}" srcOrd="2" destOrd="0" parTransId="{8BA3C848-488D-4D2D-8D32-404325571539}" sibTransId="{7E2417AE-0AC3-43FF-A505-501CA1AE7501}"/>
    <dgm:cxn modelId="{A74A3A88-E768-4A3A-9F7F-F76713D214E1}" srcId="{C4729C3C-CAD5-4F42-8429-77FE05209C47}" destId="{03338CF8-A2DA-45A4-BFAE-2E1E27201D4E}" srcOrd="0" destOrd="0" parTransId="{2F3F990E-0175-450B-9316-ED22D1CDA284}" sibTransId="{31916E0D-6BCC-423A-94DD-8B89E458095D}"/>
    <dgm:cxn modelId="{1F9FA193-25E4-4CF8-B205-41C009CA307B}" type="presOf" srcId="{9317CF44-BDB4-4DFD-A990-23C7BF60527B}" destId="{42D9CE7D-E393-4A5B-A9C4-8D149B65BD3A}" srcOrd="0" destOrd="0" presId="urn:microsoft.com/office/officeart/2008/layout/LinedList"/>
    <dgm:cxn modelId="{2D379996-EF6D-492E-B30B-4076AB2545B6}" type="presOf" srcId="{364AFE99-DF03-486A-91F0-60C6EC7824BF}" destId="{51576CD6-DEE0-4B0A-A29F-CFB719216563}" srcOrd="0" destOrd="0" presId="urn:microsoft.com/office/officeart/2008/layout/LinedList"/>
    <dgm:cxn modelId="{D61869A4-FE2E-43E3-AA10-213963E5F16B}" srcId="{87A93B86-EBD2-4B1C-9664-DDA460445549}" destId="{B485CAA4-42DE-4468-A711-DDEF8D001BBE}" srcOrd="2" destOrd="0" parTransId="{F96889FA-CDEC-44B6-85BB-ABB0ADED3F2B}" sibTransId="{7EE408FA-5ABE-4B1F-B23C-EDD8EB4F1F39}"/>
    <dgm:cxn modelId="{C0600FA7-185C-4A94-9152-31FC4915CB01}" type="presOf" srcId="{9C4DC8DA-A12F-4A6F-B399-F4D91F1923EB}" destId="{9524D78E-C2EE-41BE-B40A-A990F0E5F617}" srcOrd="0" destOrd="0" presId="urn:microsoft.com/office/officeart/2008/layout/LinedList"/>
    <dgm:cxn modelId="{3358A0BA-3E14-4CD1-9312-62F4CA62448A}" srcId="{03338CF8-A2DA-45A4-BFAE-2E1E27201D4E}" destId="{9317CF44-BDB4-4DFD-A990-23C7BF60527B}" srcOrd="0" destOrd="0" parTransId="{F27F00E1-8EC8-4921-96B4-4CF6550D5B50}" sibTransId="{A7CF74B1-788D-4229-97FC-9C2548083304}"/>
    <dgm:cxn modelId="{23736CBB-5F45-4461-9FD4-1DB5ED7276D1}" type="presOf" srcId="{87A93B86-EBD2-4B1C-9664-DDA460445549}" destId="{9AA52A7B-8EAC-4DAF-A0B2-D72841B181A0}" srcOrd="0" destOrd="0" presId="urn:microsoft.com/office/officeart/2008/layout/LinedList"/>
    <dgm:cxn modelId="{9B1DDEC8-CEE2-470F-9038-976BF919B42F}" srcId="{87A93B86-EBD2-4B1C-9664-DDA460445549}" destId="{364AFE99-DF03-486A-91F0-60C6EC7824BF}" srcOrd="3" destOrd="0" parTransId="{56D3032C-6E7F-413C-A1FE-519C048F94E5}" sibTransId="{142C22DF-643E-45BA-95D6-095BB3D509D5}"/>
    <dgm:cxn modelId="{30A3EDD6-5F3D-4552-901F-20FD9241BFB6}" type="presOf" srcId="{14EE464C-8804-4D88-8D7B-7AC7CBC8AB6B}" destId="{6ECF31EF-1ADF-4784-AC16-FA97E68F3D9F}" srcOrd="0" destOrd="0" presId="urn:microsoft.com/office/officeart/2008/layout/LinedList"/>
    <dgm:cxn modelId="{796D4AD8-2863-4624-90D5-BBE581AC86FF}" type="presOf" srcId="{908009DA-503F-4E96-ACD1-4B239BC8DFE4}" destId="{42B48ECF-DD7D-4C01-BEB9-2026197196DA}" srcOrd="0" destOrd="0" presId="urn:microsoft.com/office/officeart/2008/layout/LinedList"/>
    <dgm:cxn modelId="{ADA5BAD8-9E48-4752-943C-FFE363C75025}" type="presOf" srcId="{03338CF8-A2DA-45A4-BFAE-2E1E27201D4E}" destId="{8625D652-23E4-485F-8A3D-4DC13391A30A}" srcOrd="0" destOrd="0" presId="urn:microsoft.com/office/officeart/2008/layout/LinedList"/>
    <dgm:cxn modelId="{BB1D88DB-7998-4B41-862B-CB96D586A1BC}" type="presOf" srcId="{86560203-6D91-4F48-9E87-86C100D02B55}" destId="{10C911E9-33C9-4732-A057-078175CC9769}" srcOrd="0" destOrd="0" presId="urn:microsoft.com/office/officeart/2008/layout/LinedList"/>
    <dgm:cxn modelId="{D6027FE3-4879-4DCB-8BB4-806E9A8882ED}" srcId="{03338CF8-A2DA-45A4-BFAE-2E1E27201D4E}" destId="{87A93B86-EBD2-4B1C-9664-DDA460445549}" srcOrd="2" destOrd="0" parTransId="{B1E83CA8-FE94-4FFE-815E-04E77C505129}" sibTransId="{7ACD034C-4349-4AB2-9C6D-F69A4650D67B}"/>
    <dgm:cxn modelId="{6BAE25F2-7274-4D92-9135-F1FA2D229C57}" type="presOf" srcId="{B485CAA4-42DE-4468-A711-DDEF8D001BBE}" destId="{307BBC00-236E-4524-BF10-76A67736F47F}" srcOrd="0" destOrd="0" presId="urn:microsoft.com/office/officeart/2008/layout/LinedList"/>
    <dgm:cxn modelId="{E8B4FBC6-39D4-4F0E-9B01-3CD53551BFE7}" type="presParOf" srcId="{ACC8574E-F15C-4B5B-9B50-3A1068224A8D}" destId="{97CD2EBF-AE51-43CE-BD4B-7632859342E6}" srcOrd="0" destOrd="0" presId="urn:microsoft.com/office/officeart/2008/layout/LinedList"/>
    <dgm:cxn modelId="{72E50C95-6129-4ECD-B1FA-E8376BAC5985}" type="presParOf" srcId="{ACC8574E-F15C-4B5B-9B50-3A1068224A8D}" destId="{A1551C50-93B9-48DB-8D5F-FCA22290C164}" srcOrd="1" destOrd="0" presId="urn:microsoft.com/office/officeart/2008/layout/LinedList"/>
    <dgm:cxn modelId="{6E5CD05C-2295-4627-9645-C07EE324D64B}" type="presParOf" srcId="{A1551C50-93B9-48DB-8D5F-FCA22290C164}" destId="{8625D652-23E4-485F-8A3D-4DC13391A30A}" srcOrd="0" destOrd="0" presId="urn:microsoft.com/office/officeart/2008/layout/LinedList"/>
    <dgm:cxn modelId="{3B32150A-E56B-403D-B67E-1175EB0626DB}" type="presParOf" srcId="{A1551C50-93B9-48DB-8D5F-FCA22290C164}" destId="{DF3EE382-E89D-4391-A68D-5F8CCD27944A}" srcOrd="1" destOrd="0" presId="urn:microsoft.com/office/officeart/2008/layout/LinedList"/>
    <dgm:cxn modelId="{84A657CB-56BB-4944-B020-FB67318EB78D}" type="presParOf" srcId="{DF3EE382-E89D-4391-A68D-5F8CCD27944A}" destId="{F8B0A628-FAAD-4B32-B6E6-0BF79336984E}" srcOrd="0" destOrd="0" presId="urn:microsoft.com/office/officeart/2008/layout/LinedList"/>
    <dgm:cxn modelId="{AEA66651-EF9B-4643-A85C-2E15371956E5}" type="presParOf" srcId="{DF3EE382-E89D-4391-A68D-5F8CCD27944A}" destId="{98E9D215-E34F-4E16-AE7B-15F8C91EE48C}" srcOrd="1" destOrd="0" presId="urn:microsoft.com/office/officeart/2008/layout/LinedList"/>
    <dgm:cxn modelId="{F7564D91-477E-4AC4-9FC9-B0B2B8C424CA}" type="presParOf" srcId="{98E9D215-E34F-4E16-AE7B-15F8C91EE48C}" destId="{B0355179-ED57-4B82-9FF8-02B7927745DB}" srcOrd="0" destOrd="0" presId="urn:microsoft.com/office/officeart/2008/layout/LinedList"/>
    <dgm:cxn modelId="{F93B2025-4168-4F3A-9B66-BF30C130C7AE}" type="presParOf" srcId="{98E9D215-E34F-4E16-AE7B-15F8C91EE48C}" destId="{42D9CE7D-E393-4A5B-A9C4-8D149B65BD3A}" srcOrd="1" destOrd="0" presId="urn:microsoft.com/office/officeart/2008/layout/LinedList"/>
    <dgm:cxn modelId="{0ACB1D29-4DB5-416E-945F-473EFD2DB369}" type="presParOf" srcId="{98E9D215-E34F-4E16-AE7B-15F8C91EE48C}" destId="{AA0478E6-4EF1-44BF-809A-5C00149E1218}" srcOrd="2" destOrd="0" presId="urn:microsoft.com/office/officeart/2008/layout/LinedList"/>
    <dgm:cxn modelId="{1040E291-B577-4F5B-9710-0D51BE13BC94}" type="presParOf" srcId="{AA0478E6-4EF1-44BF-809A-5C00149E1218}" destId="{BD1000F2-2B90-467E-A352-DDE400D4975D}" srcOrd="0" destOrd="0" presId="urn:microsoft.com/office/officeart/2008/layout/LinedList"/>
    <dgm:cxn modelId="{9D01276E-ACD0-4A0A-870E-6FEF7A2557CF}" type="presParOf" srcId="{BD1000F2-2B90-467E-A352-DDE400D4975D}" destId="{1BD250AA-2D84-4AAE-BD2B-4FFB6240AF16}" srcOrd="0" destOrd="0" presId="urn:microsoft.com/office/officeart/2008/layout/LinedList"/>
    <dgm:cxn modelId="{7089CFC0-40B2-4468-9FAA-E419B5121D28}" type="presParOf" srcId="{BD1000F2-2B90-467E-A352-DDE400D4975D}" destId="{42B48ECF-DD7D-4C01-BEB9-2026197196DA}" srcOrd="1" destOrd="0" presId="urn:microsoft.com/office/officeart/2008/layout/LinedList"/>
    <dgm:cxn modelId="{24C3B868-3D8A-4315-97B8-60CE01DCCC65}" type="presParOf" srcId="{BD1000F2-2B90-467E-A352-DDE400D4975D}" destId="{619943F5-5DCA-4DDA-8E06-B2D575619960}" srcOrd="2" destOrd="0" presId="urn:microsoft.com/office/officeart/2008/layout/LinedList"/>
    <dgm:cxn modelId="{08F1CF8E-E7FE-4885-A909-EA8A57AF8BD5}" type="presParOf" srcId="{AA0478E6-4EF1-44BF-809A-5C00149E1218}" destId="{B46AA6F3-1581-49C2-8775-175E560B3813}" srcOrd="1" destOrd="0" presId="urn:microsoft.com/office/officeart/2008/layout/LinedList"/>
    <dgm:cxn modelId="{449DCF50-ADE0-474A-9650-A6102F6D6D45}" type="presParOf" srcId="{AA0478E6-4EF1-44BF-809A-5C00149E1218}" destId="{7D950AC2-7FBD-48EB-85F4-7B2D33E3C1C6}" srcOrd="2" destOrd="0" presId="urn:microsoft.com/office/officeart/2008/layout/LinedList"/>
    <dgm:cxn modelId="{469D2FBB-4F88-4979-BAFB-1492B9BD8C7B}" type="presParOf" srcId="{7D950AC2-7FBD-48EB-85F4-7B2D33E3C1C6}" destId="{02D162AB-1225-40D0-A1A0-5149A1B39D50}" srcOrd="0" destOrd="0" presId="urn:microsoft.com/office/officeart/2008/layout/LinedList"/>
    <dgm:cxn modelId="{CB8D0B69-13F2-4478-A960-2A15416E4316}" type="presParOf" srcId="{7D950AC2-7FBD-48EB-85F4-7B2D33E3C1C6}" destId="{E08EA5B8-63E5-4C91-A15C-882872956E4C}" srcOrd="1" destOrd="0" presId="urn:microsoft.com/office/officeart/2008/layout/LinedList"/>
    <dgm:cxn modelId="{C51BC552-D27D-423E-A0B0-BEBC329870B2}" type="presParOf" srcId="{7D950AC2-7FBD-48EB-85F4-7B2D33E3C1C6}" destId="{035252F2-B9F9-4FE3-AB0F-31C290CCA418}" srcOrd="2" destOrd="0" presId="urn:microsoft.com/office/officeart/2008/layout/LinedList"/>
    <dgm:cxn modelId="{B819AD25-D67B-42A0-822C-947FED873CA5}" type="presParOf" srcId="{AA0478E6-4EF1-44BF-809A-5C00149E1218}" destId="{E9E1BA11-7504-4A33-9ED1-AA67A31BCA64}" srcOrd="3" destOrd="0" presId="urn:microsoft.com/office/officeart/2008/layout/LinedList"/>
    <dgm:cxn modelId="{6000FDC7-50FE-4BA0-AF1B-15F7350B5A85}" type="presParOf" srcId="{AA0478E6-4EF1-44BF-809A-5C00149E1218}" destId="{E9810490-F148-4F1A-B842-6520448532BD}" srcOrd="4" destOrd="0" presId="urn:microsoft.com/office/officeart/2008/layout/LinedList"/>
    <dgm:cxn modelId="{94529F95-12B3-4C8C-8540-2296E6198ADF}" type="presParOf" srcId="{E9810490-F148-4F1A-B842-6520448532BD}" destId="{FFDC2482-6841-4934-9D3F-910A8EFC075F}" srcOrd="0" destOrd="0" presId="urn:microsoft.com/office/officeart/2008/layout/LinedList"/>
    <dgm:cxn modelId="{5514AB57-CD60-4644-9C2E-75361FC44289}" type="presParOf" srcId="{E9810490-F148-4F1A-B842-6520448532BD}" destId="{D2C94A5D-0446-400D-BF1A-1614C087D4D3}" srcOrd="1" destOrd="0" presId="urn:microsoft.com/office/officeart/2008/layout/LinedList"/>
    <dgm:cxn modelId="{516A9266-9DFA-4D8A-86A2-1C431DB2E8C1}" type="presParOf" srcId="{E9810490-F148-4F1A-B842-6520448532BD}" destId="{DF03A002-227C-485C-B010-B944A170BF5C}" srcOrd="2" destOrd="0" presId="urn:microsoft.com/office/officeart/2008/layout/LinedList"/>
    <dgm:cxn modelId="{B936CDE1-B414-4765-A788-29E617BD0572}" type="presParOf" srcId="{DF3EE382-E89D-4391-A68D-5F8CCD27944A}" destId="{7530A7D0-B5DE-4986-B745-99ED3D116977}" srcOrd="2" destOrd="0" presId="urn:microsoft.com/office/officeart/2008/layout/LinedList"/>
    <dgm:cxn modelId="{3E553694-248A-41F7-A64A-D15A44524B51}" type="presParOf" srcId="{DF3EE382-E89D-4391-A68D-5F8CCD27944A}" destId="{47DFEBE4-C111-4468-8FF1-FEA3FD180BB3}" srcOrd="3" destOrd="0" presId="urn:microsoft.com/office/officeart/2008/layout/LinedList"/>
    <dgm:cxn modelId="{5CD4CD04-9B65-4AE8-AA55-70993E0DDC68}" type="presParOf" srcId="{DF3EE382-E89D-4391-A68D-5F8CCD27944A}" destId="{BF411E19-6248-4B13-B19E-30417E3873AD}" srcOrd="4" destOrd="0" presId="urn:microsoft.com/office/officeart/2008/layout/LinedList"/>
    <dgm:cxn modelId="{B5964C1D-86E9-4141-840D-E40A98E18719}" type="presParOf" srcId="{BF411E19-6248-4B13-B19E-30417E3873AD}" destId="{30BA9EC6-2332-495C-A52F-E682CD890BE0}" srcOrd="0" destOrd="0" presId="urn:microsoft.com/office/officeart/2008/layout/LinedList"/>
    <dgm:cxn modelId="{C7595809-04AF-4798-BF4B-993008D9F35D}" type="presParOf" srcId="{BF411E19-6248-4B13-B19E-30417E3873AD}" destId="{10C911E9-33C9-4732-A057-078175CC9769}" srcOrd="1" destOrd="0" presId="urn:microsoft.com/office/officeart/2008/layout/LinedList"/>
    <dgm:cxn modelId="{A86EE265-7ADF-45D4-8B45-1252F3AA25B1}" type="presParOf" srcId="{BF411E19-6248-4B13-B19E-30417E3873AD}" destId="{389139D7-DC89-4040-9CE8-8BDCB99DB213}" srcOrd="2" destOrd="0" presId="urn:microsoft.com/office/officeart/2008/layout/LinedList"/>
    <dgm:cxn modelId="{B4DF7CCA-4EBB-4BD5-8413-76419C3A266C}" type="presParOf" srcId="{389139D7-DC89-4040-9CE8-8BDCB99DB213}" destId="{FD50BA5D-542F-407D-BC3F-54B8596F7D35}" srcOrd="0" destOrd="0" presId="urn:microsoft.com/office/officeart/2008/layout/LinedList"/>
    <dgm:cxn modelId="{1DA688A3-AC6E-4586-B1DC-847E4A17B3BB}" type="presParOf" srcId="{FD50BA5D-542F-407D-BC3F-54B8596F7D35}" destId="{F4AAEAD0-23EF-431F-BFAA-A64647833D15}" srcOrd="0" destOrd="0" presId="urn:microsoft.com/office/officeart/2008/layout/LinedList"/>
    <dgm:cxn modelId="{504D8E70-EB18-43DD-8EFC-34F5D8543EFE}" type="presParOf" srcId="{FD50BA5D-542F-407D-BC3F-54B8596F7D35}" destId="{6ECF31EF-1ADF-4784-AC16-FA97E68F3D9F}" srcOrd="1" destOrd="0" presId="urn:microsoft.com/office/officeart/2008/layout/LinedList"/>
    <dgm:cxn modelId="{F096D81C-419B-4D5A-A124-1D30C57E713B}" type="presParOf" srcId="{FD50BA5D-542F-407D-BC3F-54B8596F7D35}" destId="{9539AEFA-7B84-4111-9FFB-632E38492A72}" srcOrd="2" destOrd="0" presId="urn:microsoft.com/office/officeart/2008/layout/LinedList"/>
    <dgm:cxn modelId="{C2ECE0EF-FA7C-4C58-BB78-3BDD930E8989}" type="presParOf" srcId="{389139D7-DC89-4040-9CE8-8BDCB99DB213}" destId="{5A93D133-EA32-4750-AC63-6A1E8E52AE74}" srcOrd="1" destOrd="0" presId="urn:microsoft.com/office/officeart/2008/layout/LinedList"/>
    <dgm:cxn modelId="{B0D38F46-76DB-4400-994B-239A203A9396}" type="presParOf" srcId="{389139D7-DC89-4040-9CE8-8BDCB99DB213}" destId="{F6AADD18-2D03-438F-9254-C25E85B83589}" srcOrd="2" destOrd="0" presId="urn:microsoft.com/office/officeart/2008/layout/LinedList"/>
    <dgm:cxn modelId="{9134DF80-14F4-4AE2-89AD-69FE9689C12F}" type="presParOf" srcId="{F6AADD18-2D03-438F-9254-C25E85B83589}" destId="{723894C2-FC80-489B-A596-049F3FB4E1AC}" srcOrd="0" destOrd="0" presId="urn:microsoft.com/office/officeart/2008/layout/LinedList"/>
    <dgm:cxn modelId="{2BA8DF25-BD5C-4D03-9640-4B3D02BFDD7C}" type="presParOf" srcId="{F6AADD18-2D03-438F-9254-C25E85B83589}" destId="{0A63D2C9-4247-4D35-A311-EC732916478B}" srcOrd="1" destOrd="0" presId="urn:microsoft.com/office/officeart/2008/layout/LinedList"/>
    <dgm:cxn modelId="{020A7A0C-8840-4E52-9248-5D04702E4B97}" type="presParOf" srcId="{F6AADD18-2D03-438F-9254-C25E85B83589}" destId="{15EC9541-A133-47A9-8C36-3C3F087B5714}" srcOrd="2" destOrd="0" presId="urn:microsoft.com/office/officeart/2008/layout/LinedList"/>
    <dgm:cxn modelId="{15194053-40AF-4B34-BE2A-59712749DEF0}" type="presParOf" srcId="{389139D7-DC89-4040-9CE8-8BDCB99DB213}" destId="{1088F71F-61F7-425A-BE74-197CC4DFDD37}" srcOrd="3" destOrd="0" presId="urn:microsoft.com/office/officeart/2008/layout/LinedList"/>
    <dgm:cxn modelId="{E9219982-113E-4FA9-A114-7BE6EDD6FE76}" type="presParOf" srcId="{389139D7-DC89-4040-9CE8-8BDCB99DB213}" destId="{3B9B0929-419F-4870-A38F-00EDA9D7552C}" srcOrd="4" destOrd="0" presId="urn:microsoft.com/office/officeart/2008/layout/LinedList"/>
    <dgm:cxn modelId="{7A838856-C77B-425A-9DE4-CAF1516C165C}" type="presParOf" srcId="{3B9B0929-419F-4870-A38F-00EDA9D7552C}" destId="{F920470F-7C93-4ED5-A9D2-592F12505FD3}" srcOrd="0" destOrd="0" presId="urn:microsoft.com/office/officeart/2008/layout/LinedList"/>
    <dgm:cxn modelId="{EC246248-7E6A-4398-A518-410A04925C90}" type="presParOf" srcId="{3B9B0929-419F-4870-A38F-00EDA9D7552C}" destId="{E886EDB7-054E-49DF-8E3E-1E2C248B28F9}" srcOrd="1" destOrd="0" presId="urn:microsoft.com/office/officeart/2008/layout/LinedList"/>
    <dgm:cxn modelId="{156E813C-353C-4A6F-8F13-261A69142FD2}" type="presParOf" srcId="{3B9B0929-419F-4870-A38F-00EDA9D7552C}" destId="{3AFCCC6D-7C21-49A0-B829-059E161DFA19}" srcOrd="2" destOrd="0" presId="urn:microsoft.com/office/officeart/2008/layout/LinedList"/>
    <dgm:cxn modelId="{A7E0BDA0-9EBB-4E4A-A1CA-954022CCF2B6}" type="presParOf" srcId="{DF3EE382-E89D-4391-A68D-5F8CCD27944A}" destId="{F3257B6C-582A-4B28-B49F-D8ACACC9B795}" srcOrd="5" destOrd="0" presId="urn:microsoft.com/office/officeart/2008/layout/LinedList"/>
    <dgm:cxn modelId="{7715F50B-9854-43C8-98FC-879233F5A174}" type="presParOf" srcId="{DF3EE382-E89D-4391-A68D-5F8CCD27944A}" destId="{87987990-C1E7-4753-99AF-951EE0891463}" srcOrd="6" destOrd="0" presId="urn:microsoft.com/office/officeart/2008/layout/LinedList"/>
    <dgm:cxn modelId="{CF87CA05-E1A6-4135-B971-2D28890DE6BC}" type="presParOf" srcId="{DF3EE382-E89D-4391-A68D-5F8CCD27944A}" destId="{4166A628-E73B-4849-BA30-3592910AF400}" srcOrd="7" destOrd="0" presId="urn:microsoft.com/office/officeart/2008/layout/LinedList"/>
    <dgm:cxn modelId="{8B2514F5-EAC7-4DBA-8746-5DCFA4842515}" type="presParOf" srcId="{4166A628-E73B-4849-BA30-3592910AF400}" destId="{B49A40FA-8A5B-4816-BAD5-5F09FA60530F}" srcOrd="0" destOrd="0" presId="urn:microsoft.com/office/officeart/2008/layout/LinedList"/>
    <dgm:cxn modelId="{F8200680-FE45-492D-8ED3-3855748C21F8}" type="presParOf" srcId="{4166A628-E73B-4849-BA30-3592910AF400}" destId="{9AA52A7B-8EAC-4DAF-A0B2-D72841B181A0}" srcOrd="1" destOrd="0" presId="urn:microsoft.com/office/officeart/2008/layout/LinedList"/>
    <dgm:cxn modelId="{170CF1EA-2700-40F3-85DF-2694F443889B}" type="presParOf" srcId="{4166A628-E73B-4849-BA30-3592910AF400}" destId="{BD5EB733-D93E-4F50-8D65-B1212680C664}" srcOrd="2" destOrd="0" presId="urn:microsoft.com/office/officeart/2008/layout/LinedList"/>
    <dgm:cxn modelId="{96CCD8E2-873A-44A5-9FB2-F8F1749EC5C8}" type="presParOf" srcId="{BD5EB733-D93E-4F50-8D65-B1212680C664}" destId="{B0E17732-3A78-4796-BD93-01E6142A16FB}" srcOrd="0" destOrd="0" presId="urn:microsoft.com/office/officeart/2008/layout/LinedList"/>
    <dgm:cxn modelId="{B1670569-AC79-4599-A4C8-54A0C66689EC}" type="presParOf" srcId="{B0E17732-3A78-4796-BD93-01E6142A16FB}" destId="{E9698A78-6456-4723-BA45-2AF9FC04946C}" srcOrd="0" destOrd="0" presId="urn:microsoft.com/office/officeart/2008/layout/LinedList"/>
    <dgm:cxn modelId="{A89935E3-9082-42E9-A189-42BD252CA5C3}" type="presParOf" srcId="{B0E17732-3A78-4796-BD93-01E6142A16FB}" destId="{9524D78E-C2EE-41BE-B40A-A990F0E5F617}" srcOrd="1" destOrd="0" presId="urn:microsoft.com/office/officeart/2008/layout/LinedList"/>
    <dgm:cxn modelId="{1B4B4303-E063-4596-AED8-571E1F547BD3}" type="presParOf" srcId="{B0E17732-3A78-4796-BD93-01E6142A16FB}" destId="{54C21ED5-FE08-44D5-9EA3-819730D61F39}" srcOrd="2" destOrd="0" presId="urn:microsoft.com/office/officeart/2008/layout/LinedList"/>
    <dgm:cxn modelId="{0FF79802-8A87-42C3-A376-FE64942D098E}" type="presParOf" srcId="{BD5EB733-D93E-4F50-8D65-B1212680C664}" destId="{8075BA83-3E51-4472-90DF-4572513204F0}" srcOrd="1" destOrd="0" presId="urn:microsoft.com/office/officeart/2008/layout/LinedList"/>
    <dgm:cxn modelId="{DF8F0A20-3B3F-4234-A0FA-B81EED12F168}" type="presParOf" srcId="{BD5EB733-D93E-4F50-8D65-B1212680C664}" destId="{1A433D31-F927-4DC3-ACD2-C19FFC02CF0C}" srcOrd="2" destOrd="0" presId="urn:microsoft.com/office/officeart/2008/layout/LinedList"/>
    <dgm:cxn modelId="{BC893B13-6229-41BC-9FA7-3CCD11FCBAEB}" type="presParOf" srcId="{1A433D31-F927-4DC3-ACD2-C19FFC02CF0C}" destId="{35CAEB1B-4F90-470B-A578-B54FD39FE3F4}" srcOrd="0" destOrd="0" presId="urn:microsoft.com/office/officeart/2008/layout/LinedList"/>
    <dgm:cxn modelId="{53588D35-3F21-44D3-8E0A-99FACE9D86B5}" type="presParOf" srcId="{1A433D31-F927-4DC3-ACD2-C19FFC02CF0C}" destId="{B487ED9A-E7F2-4058-92CD-5570CA6D089B}" srcOrd="1" destOrd="0" presId="urn:microsoft.com/office/officeart/2008/layout/LinedList"/>
    <dgm:cxn modelId="{6A7311DD-3B85-4A04-8C8B-F3DA991E5ABD}" type="presParOf" srcId="{1A433D31-F927-4DC3-ACD2-C19FFC02CF0C}" destId="{FE37D682-1040-4C52-BECC-6C17E4DBF969}" srcOrd="2" destOrd="0" presId="urn:microsoft.com/office/officeart/2008/layout/LinedList"/>
    <dgm:cxn modelId="{4EF3C928-96A8-48CB-B97E-738A3E28DC84}" type="presParOf" srcId="{BD5EB733-D93E-4F50-8D65-B1212680C664}" destId="{D347355D-B0B9-45A4-B5C7-0EDA76A47085}" srcOrd="3" destOrd="0" presId="urn:microsoft.com/office/officeart/2008/layout/LinedList"/>
    <dgm:cxn modelId="{B60C5CBC-FC23-43B9-BCE3-F34626A1F164}" type="presParOf" srcId="{BD5EB733-D93E-4F50-8D65-B1212680C664}" destId="{871AF3B7-CA79-4423-B9DE-4CFA544CF3C3}" srcOrd="4" destOrd="0" presId="urn:microsoft.com/office/officeart/2008/layout/LinedList"/>
    <dgm:cxn modelId="{1FCB3ECE-FBBE-478D-A74B-EC14435C772D}" type="presParOf" srcId="{871AF3B7-CA79-4423-B9DE-4CFA544CF3C3}" destId="{E431A317-68E9-417E-AC17-C087C1C36710}" srcOrd="0" destOrd="0" presId="urn:microsoft.com/office/officeart/2008/layout/LinedList"/>
    <dgm:cxn modelId="{3CD6561A-0B96-437F-BEB9-8B9FBBA95365}" type="presParOf" srcId="{871AF3B7-CA79-4423-B9DE-4CFA544CF3C3}" destId="{307BBC00-236E-4524-BF10-76A67736F47F}" srcOrd="1" destOrd="0" presId="urn:microsoft.com/office/officeart/2008/layout/LinedList"/>
    <dgm:cxn modelId="{F996C3A4-147C-454A-B80D-29FA6D2DF10B}" type="presParOf" srcId="{871AF3B7-CA79-4423-B9DE-4CFA544CF3C3}" destId="{C8C5652D-81FF-4BDC-BD61-91EE4D0E7999}" srcOrd="2" destOrd="0" presId="urn:microsoft.com/office/officeart/2008/layout/LinedList"/>
    <dgm:cxn modelId="{B55A8F85-3FC4-46CD-8570-64D22BA98684}" type="presParOf" srcId="{BD5EB733-D93E-4F50-8D65-B1212680C664}" destId="{6192CFCB-4B46-4160-A936-35D4698B59B3}" srcOrd="5" destOrd="0" presId="urn:microsoft.com/office/officeart/2008/layout/LinedList"/>
    <dgm:cxn modelId="{0C68F746-74B6-4E92-9738-DA1A3E59257C}" type="presParOf" srcId="{BD5EB733-D93E-4F50-8D65-B1212680C664}" destId="{5D72C80E-AB7E-40E3-A256-72F369FB87C4}" srcOrd="6" destOrd="0" presId="urn:microsoft.com/office/officeart/2008/layout/LinedList"/>
    <dgm:cxn modelId="{1C905E11-8AAB-4458-8E18-5F5AEA03CC28}" type="presParOf" srcId="{5D72C80E-AB7E-40E3-A256-72F369FB87C4}" destId="{E8F2D9C1-5929-40C6-B87F-D262CD21DD05}" srcOrd="0" destOrd="0" presId="urn:microsoft.com/office/officeart/2008/layout/LinedList"/>
    <dgm:cxn modelId="{5D2B64BC-AC5E-4815-BFAD-CDC0EACE2816}" type="presParOf" srcId="{5D72C80E-AB7E-40E3-A256-72F369FB87C4}" destId="{51576CD6-DEE0-4B0A-A29F-CFB719216563}" srcOrd="1" destOrd="0" presId="urn:microsoft.com/office/officeart/2008/layout/LinedList"/>
    <dgm:cxn modelId="{CF3BEDB4-C28B-46E2-9C4B-7BD4E1DE48E4}" type="presParOf" srcId="{5D72C80E-AB7E-40E3-A256-72F369FB87C4}" destId="{DDFFCC4F-DAE9-472D-A78E-00DAFFF17A4F}" srcOrd="2" destOrd="0" presId="urn:microsoft.com/office/officeart/2008/layout/LinedList"/>
    <dgm:cxn modelId="{1E56497B-78AB-47BB-98CD-C496B3E70331}" type="presParOf" srcId="{DF3EE382-E89D-4391-A68D-5F8CCD27944A}" destId="{6F38C940-A4A6-407B-8D43-FF38CC009BAD}" srcOrd="8" destOrd="0" presId="urn:microsoft.com/office/officeart/2008/layout/LinedList"/>
    <dgm:cxn modelId="{6AF3F286-47DA-48BE-8FB4-635817F3628C}" type="presParOf" srcId="{DF3EE382-E89D-4391-A68D-5F8CCD27944A}" destId="{C86EB1B3-B130-4E5A-9E06-F7956B038A2F}"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D9685-ED3D-493C-B590-13C28537F1F2}">
      <dsp:nvSpPr>
        <dsp:cNvPr id="0" name=""/>
        <dsp:cNvSpPr/>
      </dsp:nvSpPr>
      <dsp:spPr>
        <a:xfrm>
          <a:off x="4743" y="1895"/>
          <a:ext cx="8272602" cy="745294"/>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Engineering</a:t>
          </a:r>
        </a:p>
      </dsp:txBody>
      <dsp:txXfrm>
        <a:off x="26572" y="23724"/>
        <a:ext cx="8228944" cy="701636"/>
      </dsp:txXfrm>
    </dsp:sp>
    <dsp:sp modelId="{236549E0-0230-4BF4-A99E-81F861CC1CAC}">
      <dsp:nvSpPr>
        <dsp:cNvPr id="0" name=""/>
        <dsp:cNvSpPr/>
      </dsp:nvSpPr>
      <dsp:spPr>
        <a:xfrm>
          <a:off x="4743" y="884652"/>
          <a:ext cx="4857712" cy="745294"/>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Creation</a:t>
          </a:r>
        </a:p>
      </dsp:txBody>
      <dsp:txXfrm>
        <a:off x="26572" y="906481"/>
        <a:ext cx="4814054" cy="701636"/>
      </dsp:txXfrm>
    </dsp:sp>
    <dsp:sp modelId="{9C2DC3B5-9704-4E04-B5FA-3CAE5D40D138}">
      <dsp:nvSpPr>
        <dsp:cNvPr id="0" name=""/>
        <dsp:cNvSpPr/>
      </dsp:nvSpPr>
      <dsp:spPr>
        <a:xfrm>
          <a:off x="4743" y="1767410"/>
          <a:ext cx="1575133" cy="745294"/>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Mapping Data to new space</a:t>
          </a:r>
        </a:p>
      </dsp:txBody>
      <dsp:txXfrm>
        <a:off x="26572" y="1789239"/>
        <a:ext cx="1531475" cy="701636"/>
      </dsp:txXfrm>
    </dsp:sp>
    <dsp:sp modelId="{C393BAF3-B771-4782-8875-D8BBB7882009}">
      <dsp:nvSpPr>
        <dsp:cNvPr id="0" name=""/>
        <dsp:cNvSpPr/>
      </dsp:nvSpPr>
      <dsp:spPr>
        <a:xfrm>
          <a:off x="1646033" y="1767410"/>
          <a:ext cx="1575133" cy="745294"/>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extraction (splitting etc.)</a:t>
          </a:r>
        </a:p>
      </dsp:txBody>
      <dsp:txXfrm>
        <a:off x="1667862" y="1789239"/>
        <a:ext cx="1531475" cy="701636"/>
      </dsp:txXfrm>
    </dsp:sp>
    <dsp:sp modelId="{7D1ED034-5306-4435-9147-3CF41478432B}">
      <dsp:nvSpPr>
        <dsp:cNvPr id="0" name=""/>
        <dsp:cNvSpPr/>
      </dsp:nvSpPr>
      <dsp:spPr>
        <a:xfrm>
          <a:off x="3287322" y="1767410"/>
          <a:ext cx="1575133" cy="745294"/>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New Feature Construction</a:t>
          </a:r>
        </a:p>
      </dsp:txBody>
      <dsp:txXfrm>
        <a:off x="3309151" y="1789239"/>
        <a:ext cx="1531475" cy="701636"/>
      </dsp:txXfrm>
    </dsp:sp>
    <dsp:sp modelId="{EE103C75-88C9-4E07-BE38-DB6DCDE8A295}">
      <dsp:nvSpPr>
        <dsp:cNvPr id="0" name=""/>
        <dsp:cNvSpPr/>
      </dsp:nvSpPr>
      <dsp:spPr>
        <a:xfrm>
          <a:off x="4994767" y="884652"/>
          <a:ext cx="1575133" cy="745294"/>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Reduction</a:t>
          </a:r>
        </a:p>
      </dsp:txBody>
      <dsp:txXfrm>
        <a:off x="5016596" y="906481"/>
        <a:ext cx="1531475" cy="701636"/>
      </dsp:txXfrm>
    </dsp:sp>
    <dsp:sp modelId="{421F6202-2475-4945-99FA-44E354A893EE}">
      <dsp:nvSpPr>
        <dsp:cNvPr id="0" name=""/>
        <dsp:cNvSpPr/>
      </dsp:nvSpPr>
      <dsp:spPr>
        <a:xfrm>
          <a:off x="6702212" y="884652"/>
          <a:ext cx="1575133" cy="745294"/>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Selection</a:t>
          </a:r>
        </a:p>
      </dsp:txBody>
      <dsp:txXfrm>
        <a:off x="6724041" y="906481"/>
        <a:ext cx="1531475" cy="701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D9685-ED3D-493C-B590-13C28537F1F2}">
      <dsp:nvSpPr>
        <dsp:cNvPr id="0" name=""/>
        <dsp:cNvSpPr/>
      </dsp:nvSpPr>
      <dsp:spPr>
        <a:xfrm>
          <a:off x="1899" y="786"/>
          <a:ext cx="8278290"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Engineering</a:t>
          </a:r>
        </a:p>
      </dsp:txBody>
      <dsp:txXfrm>
        <a:off x="18064" y="16951"/>
        <a:ext cx="8245960" cy="519580"/>
      </dsp:txXfrm>
    </dsp:sp>
    <dsp:sp modelId="{236549E0-0230-4BF4-A99E-81F861CC1CAC}">
      <dsp:nvSpPr>
        <dsp:cNvPr id="0" name=""/>
        <dsp:cNvSpPr/>
      </dsp:nvSpPr>
      <dsp:spPr>
        <a:xfrm>
          <a:off x="1899" y="654491"/>
          <a:ext cx="6548927"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Creation/ Construction</a:t>
          </a:r>
        </a:p>
      </dsp:txBody>
      <dsp:txXfrm>
        <a:off x="18064" y="670656"/>
        <a:ext cx="6516597" cy="519580"/>
      </dsp:txXfrm>
    </dsp:sp>
    <dsp:sp modelId="{9C2DC3B5-9704-4E04-B5FA-3CAE5D40D138}">
      <dsp:nvSpPr>
        <dsp:cNvPr id="0" name=""/>
        <dsp:cNvSpPr/>
      </dsp:nvSpPr>
      <dsp:spPr>
        <a:xfrm>
          <a:off x="1899" y="1308197"/>
          <a:ext cx="1595353"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Mapping Data to new space</a:t>
          </a:r>
        </a:p>
      </dsp:txBody>
      <dsp:txXfrm>
        <a:off x="18064" y="1324362"/>
        <a:ext cx="1563023" cy="519580"/>
      </dsp:txXfrm>
    </dsp:sp>
    <dsp:sp modelId="{7D1ED034-5306-4435-9147-3CF41478432B}">
      <dsp:nvSpPr>
        <dsp:cNvPr id="0" name=""/>
        <dsp:cNvSpPr/>
      </dsp:nvSpPr>
      <dsp:spPr>
        <a:xfrm>
          <a:off x="1664258" y="1308197"/>
          <a:ext cx="3224209"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New Feature Construction</a:t>
          </a:r>
        </a:p>
      </dsp:txBody>
      <dsp:txXfrm>
        <a:off x="1680423" y="1324362"/>
        <a:ext cx="3191879" cy="519580"/>
      </dsp:txXfrm>
    </dsp:sp>
    <dsp:sp modelId="{669980AF-1911-4EA0-A11F-122C5A28E78E}">
      <dsp:nvSpPr>
        <dsp:cNvPr id="0" name=""/>
        <dsp:cNvSpPr/>
      </dsp:nvSpPr>
      <dsp:spPr>
        <a:xfrm>
          <a:off x="1664258" y="1961903"/>
          <a:ext cx="1595353"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E.g. Categorical to numerical</a:t>
          </a:r>
        </a:p>
      </dsp:txBody>
      <dsp:txXfrm>
        <a:off x="1680423" y="1978068"/>
        <a:ext cx="1563023" cy="519580"/>
      </dsp:txXfrm>
    </dsp:sp>
    <dsp:sp modelId="{93FBFCC6-A4A0-4700-83F2-7F2F38A84122}">
      <dsp:nvSpPr>
        <dsp:cNvPr id="0" name=""/>
        <dsp:cNvSpPr/>
      </dsp:nvSpPr>
      <dsp:spPr>
        <a:xfrm>
          <a:off x="3293114" y="1961903"/>
          <a:ext cx="1595353"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Derived Features</a:t>
          </a:r>
        </a:p>
      </dsp:txBody>
      <dsp:txXfrm>
        <a:off x="3309279" y="1978068"/>
        <a:ext cx="1563023" cy="519580"/>
      </dsp:txXfrm>
    </dsp:sp>
    <dsp:sp modelId="{1B00D1BB-E260-4993-8984-461616A57F40}">
      <dsp:nvSpPr>
        <dsp:cNvPr id="0" name=""/>
        <dsp:cNvSpPr/>
      </dsp:nvSpPr>
      <dsp:spPr>
        <a:xfrm>
          <a:off x="4955473" y="1308197"/>
          <a:ext cx="1595353"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Extraction</a:t>
          </a:r>
        </a:p>
      </dsp:txBody>
      <dsp:txXfrm>
        <a:off x="4971638" y="1324362"/>
        <a:ext cx="1563023" cy="519580"/>
      </dsp:txXfrm>
    </dsp:sp>
    <dsp:sp modelId="{FDB8CA9E-DB12-4251-9D8A-8265CD408E9B}">
      <dsp:nvSpPr>
        <dsp:cNvPr id="0" name=""/>
        <dsp:cNvSpPr/>
      </dsp:nvSpPr>
      <dsp:spPr>
        <a:xfrm>
          <a:off x="4955473" y="1961903"/>
          <a:ext cx="1595353"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Dimensionality Reduction</a:t>
          </a:r>
        </a:p>
      </dsp:txBody>
      <dsp:txXfrm>
        <a:off x="4971638" y="1978068"/>
        <a:ext cx="1563023" cy="519580"/>
      </dsp:txXfrm>
    </dsp:sp>
    <dsp:sp modelId="{421F6202-2475-4945-99FA-44E354A893EE}">
      <dsp:nvSpPr>
        <dsp:cNvPr id="0" name=""/>
        <dsp:cNvSpPr/>
      </dsp:nvSpPr>
      <dsp:spPr>
        <a:xfrm>
          <a:off x="6684836" y="654491"/>
          <a:ext cx="1595353"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Selection</a:t>
          </a:r>
        </a:p>
      </dsp:txBody>
      <dsp:txXfrm>
        <a:off x="6701001" y="670656"/>
        <a:ext cx="1563023" cy="51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D9685-ED3D-493C-B590-13C28537F1F2}">
      <dsp:nvSpPr>
        <dsp:cNvPr id="0" name=""/>
        <dsp:cNvSpPr/>
      </dsp:nvSpPr>
      <dsp:spPr>
        <a:xfrm>
          <a:off x="1899" y="786"/>
          <a:ext cx="8278290"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Engineering</a:t>
          </a:r>
        </a:p>
      </dsp:txBody>
      <dsp:txXfrm>
        <a:off x="18064" y="16951"/>
        <a:ext cx="8245960" cy="519580"/>
      </dsp:txXfrm>
    </dsp:sp>
    <dsp:sp modelId="{236549E0-0230-4BF4-A99E-81F861CC1CAC}">
      <dsp:nvSpPr>
        <dsp:cNvPr id="0" name=""/>
        <dsp:cNvSpPr/>
      </dsp:nvSpPr>
      <dsp:spPr>
        <a:xfrm>
          <a:off x="1899" y="654491"/>
          <a:ext cx="6548927" cy="551910"/>
        </a:xfrm>
        <a:prstGeom prst="roundRect">
          <a:avLst>
            <a:gd name="adj" fmla="val 10000"/>
          </a:avLst>
        </a:prstGeom>
        <a:solidFill>
          <a:schemeClr val="accent6">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Creation/ Construction</a:t>
          </a:r>
        </a:p>
      </dsp:txBody>
      <dsp:txXfrm>
        <a:off x="18064" y="670656"/>
        <a:ext cx="6516597" cy="519580"/>
      </dsp:txXfrm>
    </dsp:sp>
    <dsp:sp modelId="{9C2DC3B5-9704-4E04-B5FA-3CAE5D40D138}">
      <dsp:nvSpPr>
        <dsp:cNvPr id="0" name=""/>
        <dsp:cNvSpPr/>
      </dsp:nvSpPr>
      <dsp:spPr>
        <a:xfrm>
          <a:off x="1899" y="1308197"/>
          <a:ext cx="1595353" cy="551910"/>
        </a:xfrm>
        <a:prstGeom prst="roundRect">
          <a:avLst>
            <a:gd name="adj" fmla="val 10000"/>
          </a:avLst>
        </a:prstGeom>
        <a:solidFill>
          <a:schemeClr val="accent6">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Mapping Data to new space</a:t>
          </a:r>
        </a:p>
      </dsp:txBody>
      <dsp:txXfrm>
        <a:off x="18064" y="1324362"/>
        <a:ext cx="1563023" cy="519580"/>
      </dsp:txXfrm>
    </dsp:sp>
    <dsp:sp modelId="{7D1ED034-5306-4435-9147-3CF41478432B}">
      <dsp:nvSpPr>
        <dsp:cNvPr id="0" name=""/>
        <dsp:cNvSpPr/>
      </dsp:nvSpPr>
      <dsp:spPr>
        <a:xfrm>
          <a:off x="1664258" y="1308197"/>
          <a:ext cx="3224209" cy="551910"/>
        </a:xfrm>
        <a:prstGeom prst="roundRect">
          <a:avLst>
            <a:gd name="adj" fmla="val 10000"/>
          </a:avLst>
        </a:prstGeom>
        <a:solidFill>
          <a:schemeClr val="accent6">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New Feature Construction</a:t>
          </a:r>
        </a:p>
      </dsp:txBody>
      <dsp:txXfrm>
        <a:off x="1680423" y="1324362"/>
        <a:ext cx="3191879" cy="519580"/>
      </dsp:txXfrm>
    </dsp:sp>
    <dsp:sp modelId="{669980AF-1911-4EA0-A11F-122C5A28E78E}">
      <dsp:nvSpPr>
        <dsp:cNvPr id="0" name=""/>
        <dsp:cNvSpPr/>
      </dsp:nvSpPr>
      <dsp:spPr>
        <a:xfrm>
          <a:off x="1664258" y="1961903"/>
          <a:ext cx="1595353" cy="551910"/>
        </a:xfrm>
        <a:prstGeom prst="roundRect">
          <a:avLst>
            <a:gd name="adj" fmla="val 10000"/>
          </a:avLst>
        </a:prstGeom>
        <a:solidFill>
          <a:schemeClr val="accent6">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E.g. Categorical to numerical</a:t>
          </a:r>
        </a:p>
      </dsp:txBody>
      <dsp:txXfrm>
        <a:off x="1680423" y="1978068"/>
        <a:ext cx="1563023" cy="519580"/>
      </dsp:txXfrm>
    </dsp:sp>
    <dsp:sp modelId="{93FBFCC6-A4A0-4700-83F2-7F2F38A84122}">
      <dsp:nvSpPr>
        <dsp:cNvPr id="0" name=""/>
        <dsp:cNvSpPr/>
      </dsp:nvSpPr>
      <dsp:spPr>
        <a:xfrm>
          <a:off x="3293114" y="1961903"/>
          <a:ext cx="1595353" cy="551910"/>
        </a:xfrm>
        <a:prstGeom prst="roundRect">
          <a:avLst>
            <a:gd name="adj" fmla="val 10000"/>
          </a:avLst>
        </a:prstGeom>
        <a:solidFill>
          <a:schemeClr val="accent6">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Derived Features</a:t>
          </a:r>
        </a:p>
      </dsp:txBody>
      <dsp:txXfrm>
        <a:off x="3309279" y="1978068"/>
        <a:ext cx="1563023" cy="519580"/>
      </dsp:txXfrm>
    </dsp:sp>
    <dsp:sp modelId="{1B00D1BB-E260-4993-8984-461616A57F40}">
      <dsp:nvSpPr>
        <dsp:cNvPr id="0" name=""/>
        <dsp:cNvSpPr/>
      </dsp:nvSpPr>
      <dsp:spPr>
        <a:xfrm>
          <a:off x="4955473" y="1308197"/>
          <a:ext cx="1595353"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Extraction</a:t>
          </a:r>
        </a:p>
      </dsp:txBody>
      <dsp:txXfrm>
        <a:off x="4971638" y="1324362"/>
        <a:ext cx="1563023" cy="519580"/>
      </dsp:txXfrm>
    </dsp:sp>
    <dsp:sp modelId="{FDB8CA9E-DB12-4251-9D8A-8265CD408E9B}">
      <dsp:nvSpPr>
        <dsp:cNvPr id="0" name=""/>
        <dsp:cNvSpPr/>
      </dsp:nvSpPr>
      <dsp:spPr>
        <a:xfrm>
          <a:off x="4955473" y="1961903"/>
          <a:ext cx="1595353"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Dimensionality Reduction</a:t>
          </a:r>
        </a:p>
      </dsp:txBody>
      <dsp:txXfrm>
        <a:off x="4971638" y="1978068"/>
        <a:ext cx="1563023" cy="519580"/>
      </dsp:txXfrm>
    </dsp:sp>
    <dsp:sp modelId="{421F6202-2475-4945-99FA-44E354A893EE}">
      <dsp:nvSpPr>
        <dsp:cNvPr id="0" name=""/>
        <dsp:cNvSpPr/>
      </dsp:nvSpPr>
      <dsp:spPr>
        <a:xfrm>
          <a:off x="6684836" y="654491"/>
          <a:ext cx="1595353" cy="55191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Selection</a:t>
          </a:r>
        </a:p>
      </dsp:txBody>
      <dsp:txXfrm>
        <a:off x="6701001" y="670656"/>
        <a:ext cx="1563023" cy="519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D2EBF-AE51-43CE-BD4B-7632859342E6}">
      <dsp:nvSpPr>
        <dsp:cNvPr id="0" name=""/>
        <dsp:cNvSpPr/>
      </dsp:nvSpPr>
      <dsp:spPr>
        <a:xfrm>
          <a:off x="0" y="3311"/>
          <a:ext cx="899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5D652-23E4-485F-8A3D-4DC13391A30A}">
      <dsp:nvSpPr>
        <dsp:cNvPr id="0" name=""/>
        <dsp:cNvSpPr/>
      </dsp:nvSpPr>
      <dsp:spPr>
        <a:xfrm>
          <a:off x="0" y="3311"/>
          <a:ext cx="2179406" cy="677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t>Filter Methods</a:t>
          </a:r>
        </a:p>
      </dsp:txBody>
      <dsp:txXfrm>
        <a:off x="0" y="3311"/>
        <a:ext cx="2179406" cy="6775177"/>
      </dsp:txXfrm>
    </dsp:sp>
    <dsp:sp modelId="{42D9CE7D-E393-4A5B-A9C4-8D149B65BD3A}">
      <dsp:nvSpPr>
        <dsp:cNvPr id="0" name=""/>
        <dsp:cNvSpPr/>
      </dsp:nvSpPr>
      <dsp:spPr>
        <a:xfrm>
          <a:off x="2307036" y="109173"/>
          <a:ext cx="3275831" cy="211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Basic Filter Methods</a:t>
          </a:r>
        </a:p>
      </dsp:txBody>
      <dsp:txXfrm>
        <a:off x="2307036" y="109173"/>
        <a:ext cx="3275831" cy="2117242"/>
      </dsp:txXfrm>
    </dsp:sp>
    <dsp:sp modelId="{42B48ECF-DD7D-4C01-BEB9-2026197196DA}">
      <dsp:nvSpPr>
        <dsp:cNvPr id="0" name=""/>
        <dsp:cNvSpPr/>
      </dsp:nvSpPr>
      <dsp:spPr>
        <a:xfrm>
          <a:off x="5710497" y="109173"/>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Constant Features</a:t>
          </a:r>
          <a:endParaRPr lang="en-US" sz="2000" b="0" kern="1200" dirty="0"/>
        </a:p>
      </dsp:txBody>
      <dsp:txXfrm>
        <a:off x="5710497" y="109173"/>
        <a:ext cx="3275831" cy="705058"/>
      </dsp:txXfrm>
    </dsp:sp>
    <dsp:sp modelId="{B46AA6F3-1581-49C2-8775-175E560B3813}">
      <dsp:nvSpPr>
        <dsp:cNvPr id="0" name=""/>
        <dsp:cNvSpPr/>
      </dsp:nvSpPr>
      <dsp:spPr>
        <a:xfrm>
          <a:off x="5582867" y="814231"/>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8EA5B8-63E5-4C91-A15C-882872956E4C}">
      <dsp:nvSpPr>
        <dsp:cNvPr id="0" name=""/>
        <dsp:cNvSpPr/>
      </dsp:nvSpPr>
      <dsp:spPr>
        <a:xfrm>
          <a:off x="5710497" y="814231"/>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Quasi-Constant Features</a:t>
          </a:r>
          <a:endParaRPr lang="en-US" sz="2000" b="0" kern="1200" dirty="0"/>
        </a:p>
      </dsp:txBody>
      <dsp:txXfrm>
        <a:off x="5710497" y="814231"/>
        <a:ext cx="3275831" cy="705058"/>
      </dsp:txXfrm>
    </dsp:sp>
    <dsp:sp modelId="{E9E1BA11-7504-4A33-9ED1-AA67A31BCA64}">
      <dsp:nvSpPr>
        <dsp:cNvPr id="0" name=""/>
        <dsp:cNvSpPr/>
      </dsp:nvSpPr>
      <dsp:spPr>
        <a:xfrm>
          <a:off x="5582867" y="1519290"/>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C94A5D-0446-400D-BF1A-1614C087D4D3}">
      <dsp:nvSpPr>
        <dsp:cNvPr id="0" name=""/>
        <dsp:cNvSpPr/>
      </dsp:nvSpPr>
      <dsp:spPr>
        <a:xfrm>
          <a:off x="5710497" y="1519290"/>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Duplicated Features</a:t>
          </a:r>
        </a:p>
      </dsp:txBody>
      <dsp:txXfrm>
        <a:off x="5710497" y="1519290"/>
        <a:ext cx="3275831" cy="705058"/>
      </dsp:txXfrm>
    </dsp:sp>
    <dsp:sp modelId="{7530A7D0-B5DE-4986-B745-99ED3D116977}">
      <dsp:nvSpPr>
        <dsp:cNvPr id="0" name=""/>
        <dsp:cNvSpPr/>
      </dsp:nvSpPr>
      <dsp:spPr>
        <a:xfrm>
          <a:off x="2179406" y="2226416"/>
          <a:ext cx="680692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C911E9-33C9-4732-A057-078175CC9769}">
      <dsp:nvSpPr>
        <dsp:cNvPr id="0" name=""/>
        <dsp:cNvSpPr/>
      </dsp:nvSpPr>
      <dsp:spPr>
        <a:xfrm>
          <a:off x="2307036" y="2332278"/>
          <a:ext cx="3275831" cy="211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Correlation Filter Methods</a:t>
          </a:r>
        </a:p>
      </dsp:txBody>
      <dsp:txXfrm>
        <a:off x="2307036" y="2332278"/>
        <a:ext cx="3275831" cy="2117242"/>
      </dsp:txXfrm>
    </dsp:sp>
    <dsp:sp modelId="{6ECF31EF-1ADF-4784-AC16-FA97E68F3D9F}">
      <dsp:nvSpPr>
        <dsp:cNvPr id="0" name=""/>
        <dsp:cNvSpPr/>
      </dsp:nvSpPr>
      <dsp:spPr>
        <a:xfrm>
          <a:off x="5710497" y="2332278"/>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Pearson correlation coefficient</a:t>
          </a:r>
          <a:endParaRPr lang="en-US" sz="2000" b="0" kern="1200" dirty="0"/>
        </a:p>
      </dsp:txBody>
      <dsp:txXfrm>
        <a:off x="5710497" y="2332278"/>
        <a:ext cx="3275831" cy="705058"/>
      </dsp:txXfrm>
    </dsp:sp>
    <dsp:sp modelId="{5A93D133-EA32-4750-AC63-6A1E8E52AE74}">
      <dsp:nvSpPr>
        <dsp:cNvPr id="0" name=""/>
        <dsp:cNvSpPr/>
      </dsp:nvSpPr>
      <dsp:spPr>
        <a:xfrm>
          <a:off x="5582867" y="3037336"/>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63D2C9-4247-4D35-A311-EC732916478B}">
      <dsp:nvSpPr>
        <dsp:cNvPr id="0" name=""/>
        <dsp:cNvSpPr/>
      </dsp:nvSpPr>
      <dsp:spPr>
        <a:xfrm>
          <a:off x="5710497" y="3037336"/>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Spearman’s rank correlation coefficient</a:t>
          </a:r>
        </a:p>
      </dsp:txBody>
      <dsp:txXfrm>
        <a:off x="5710497" y="3037336"/>
        <a:ext cx="3275831" cy="705058"/>
      </dsp:txXfrm>
    </dsp:sp>
    <dsp:sp modelId="{1088F71F-61F7-425A-BE74-197CC4DFDD37}">
      <dsp:nvSpPr>
        <dsp:cNvPr id="0" name=""/>
        <dsp:cNvSpPr/>
      </dsp:nvSpPr>
      <dsp:spPr>
        <a:xfrm>
          <a:off x="5582867" y="3742395"/>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86EDB7-054E-49DF-8E3E-1E2C248B28F9}">
      <dsp:nvSpPr>
        <dsp:cNvPr id="0" name=""/>
        <dsp:cNvSpPr/>
      </dsp:nvSpPr>
      <dsp:spPr>
        <a:xfrm>
          <a:off x="5710497" y="3742395"/>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Kendall’s rank correlation coefficient</a:t>
          </a:r>
        </a:p>
      </dsp:txBody>
      <dsp:txXfrm>
        <a:off x="5710497" y="3742395"/>
        <a:ext cx="3275831" cy="705058"/>
      </dsp:txXfrm>
    </dsp:sp>
    <dsp:sp modelId="{F3257B6C-582A-4B28-B49F-D8ACACC9B795}">
      <dsp:nvSpPr>
        <dsp:cNvPr id="0" name=""/>
        <dsp:cNvSpPr/>
      </dsp:nvSpPr>
      <dsp:spPr>
        <a:xfrm>
          <a:off x="2179406" y="4449521"/>
          <a:ext cx="680692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A52A7B-8EAC-4DAF-A0B2-D72841B181A0}">
      <dsp:nvSpPr>
        <dsp:cNvPr id="0" name=""/>
        <dsp:cNvSpPr/>
      </dsp:nvSpPr>
      <dsp:spPr>
        <a:xfrm>
          <a:off x="2307036" y="4555383"/>
          <a:ext cx="3275831" cy="211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t>Statistical &amp; Ranking Filter Methods</a:t>
          </a:r>
          <a:endParaRPr lang="en-US" sz="3600" kern="1200" dirty="0"/>
        </a:p>
      </dsp:txBody>
      <dsp:txXfrm>
        <a:off x="2307036" y="4555383"/>
        <a:ext cx="3275831" cy="2117242"/>
      </dsp:txXfrm>
    </dsp:sp>
    <dsp:sp modelId="{9524D78E-C2EE-41BE-B40A-A990F0E5F617}">
      <dsp:nvSpPr>
        <dsp:cNvPr id="0" name=""/>
        <dsp:cNvSpPr/>
      </dsp:nvSpPr>
      <dsp:spPr>
        <a:xfrm>
          <a:off x="5710497" y="4555383"/>
          <a:ext cx="3275831" cy="52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Mutual Information</a:t>
          </a:r>
          <a:endParaRPr lang="en-US" sz="2000" b="0" kern="1200" dirty="0"/>
        </a:p>
      </dsp:txBody>
      <dsp:txXfrm>
        <a:off x="5710497" y="4555383"/>
        <a:ext cx="3275831" cy="529310"/>
      </dsp:txXfrm>
    </dsp:sp>
    <dsp:sp modelId="{8075BA83-3E51-4472-90DF-4572513204F0}">
      <dsp:nvSpPr>
        <dsp:cNvPr id="0" name=""/>
        <dsp:cNvSpPr/>
      </dsp:nvSpPr>
      <dsp:spPr>
        <a:xfrm>
          <a:off x="5582867" y="5084694"/>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87ED9A-E7F2-4058-92CD-5570CA6D089B}">
      <dsp:nvSpPr>
        <dsp:cNvPr id="0" name=""/>
        <dsp:cNvSpPr/>
      </dsp:nvSpPr>
      <dsp:spPr>
        <a:xfrm>
          <a:off x="5710497" y="5084694"/>
          <a:ext cx="3275831" cy="52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Chi-squared Score</a:t>
          </a:r>
        </a:p>
      </dsp:txBody>
      <dsp:txXfrm>
        <a:off x="5710497" y="5084694"/>
        <a:ext cx="3275831" cy="529310"/>
      </dsp:txXfrm>
    </dsp:sp>
    <dsp:sp modelId="{D347355D-B0B9-45A4-B5C7-0EDA76A47085}">
      <dsp:nvSpPr>
        <dsp:cNvPr id="0" name=""/>
        <dsp:cNvSpPr/>
      </dsp:nvSpPr>
      <dsp:spPr>
        <a:xfrm>
          <a:off x="5582867" y="5614005"/>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7BBC00-236E-4524-BF10-76A67736F47F}">
      <dsp:nvSpPr>
        <dsp:cNvPr id="0" name=""/>
        <dsp:cNvSpPr/>
      </dsp:nvSpPr>
      <dsp:spPr>
        <a:xfrm>
          <a:off x="5710497" y="5614005"/>
          <a:ext cx="3275831" cy="52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ANOVA Univariate Test</a:t>
          </a:r>
        </a:p>
      </dsp:txBody>
      <dsp:txXfrm>
        <a:off x="5710497" y="5614005"/>
        <a:ext cx="3275831" cy="529310"/>
      </dsp:txXfrm>
    </dsp:sp>
    <dsp:sp modelId="{6192CFCB-4B46-4160-A936-35D4698B59B3}">
      <dsp:nvSpPr>
        <dsp:cNvPr id="0" name=""/>
        <dsp:cNvSpPr/>
      </dsp:nvSpPr>
      <dsp:spPr>
        <a:xfrm>
          <a:off x="5582867" y="6143315"/>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576CD6-DEE0-4B0A-A29F-CFB719216563}">
      <dsp:nvSpPr>
        <dsp:cNvPr id="0" name=""/>
        <dsp:cNvSpPr/>
      </dsp:nvSpPr>
      <dsp:spPr>
        <a:xfrm>
          <a:off x="5710497" y="6143315"/>
          <a:ext cx="3275831" cy="52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Univariate ROC-AUC /RMSE</a:t>
          </a:r>
        </a:p>
      </dsp:txBody>
      <dsp:txXfrm>
        <a:off x="5710497" y="6143315"/>
        <a:ext cx="3275831" cy="529310"/>
      </dsp:txXfrm>
    </dsp:sp>
    <dsp:sp modelId="{6F38C940-A4A6-407B-8D43-FF38CC009BAD}">
      <dsp:nvSpPr>
        <dsp:cNvPr id="0" name=""/>
        <dsp:cNvSpPr/>
      </dsp:nvSpPr>
      <dsp:spPr>
        <a:xfrm>
          <a:off x="2179406" y="6672626"/>
          <a:ext cx="680692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07F47-C2C0-4BCB-9AD3-AE04CE4CAA2F}" type="datetimeFigureOut">
              <a:rPr lang="en-US" smtClean="0"/>
              <a:t>11/4/20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35028E-47DD-4B58-8D43-F65505D0BC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7687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2183E5DD-A3A3-43A1-8FF8-5AE671A80DF6}" type="slidenum">
              <a:rPr lang="en-US" altLang="en-US" sz="1200">
                <a:latin typeface="Times New Roman" panose="02020603050405020304" pitchFamily="18" charset="0"/>
              </a:rPr>
              <a:pPr algn="r"/>
              <a:t>23</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145883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949BB43-0C52-4B10-A4F0-794ACE890C2C}" type="slidenum">
              <a:rPr lang="en-US" altLang="en-US" sz="1200">
                <a:latin typeface="Times New Roman" panose="02020603050405020304" pitchFamily="18" charset="0"/>
              </a:rPr>
              <a:pPr/>
              <a:t>27</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9346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19DFC1B-B66B-4D8D-9F98-241C3166F387}" type="slidenum">
              <a:rPr lang="en-US" altLang="en-US" sz="1200">
                <a:latin typeface="Times New Roman" panose="02020603050405020304" pitchFamily="18" charset="0"/>
              </a:rPr>
              <a:pPr/>
              <a:t>28</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6850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BBB9A0C-DF00-4EDA-96C1-35BBB0475818}" type="slidenum">
              <a:rPr lang="en-US" altLang="en-US" sz="1200">
                <a:latin typeface="Times New Roman" panose="02020603050405020304" pitchFamily="18" charset="0"/>
              </a:rPr>
              <a:pPr/>
              <a:t>29</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1119188" y="698500"/>
            <a:ext cx="4646612" cy="3484563"/>
          </a:xfrm>
          <a:ln/>
        </p:spPr>
      </p:sp>
      <p:sp>
        <p:nvSpPr>
          <p:cNvPr id="10445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701725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6542DB33-CF88-4CCB-8D5C-D32A0139ED3B}" type="slidenum">
              <a:rPr lang="en-GB" altLang="en-US" sz="1300" b="0"/>
              <a:pPr eaLnBrk="1" hangingPunct="1"/>
              <a:t>53</a:t>
            </a:fld>
            <a:endParaRPr lang="en-GB" altLang="en-US" sz="1300" b="0"/>
          </a:p>
        </p:txBody>
      </p:sp>
      <p:sp>
        <p:nvSpPr>
          <p:cNvPr id="376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76835"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3424709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99E8555F-857D-4C3A-8608-62C86739B7D8}" type="slidenum">
              <a:rPr lang="en-GB" altLang="en-US" sz="1300" b="0"/>
              <a:pPr eaLnBrk="1" hangingPunct="1"/>
              <a:t>54</a:t>
            </a:fld>
            <a:endParaRPr lang="en-GB" altLang="en-US" sz="1300" b="0"/>
          </a:p>
        </p:txBody>
      </p:sp>
      <p:sp>
        <p:nvSpPr>
          <p:cNvPr id="39219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9219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a:cs typeface="+mn-cs"/>
              </a:rPr>
              <a:t>2</a:t>
            </a:r>
            <a:r>
              <a:rPr lang="en-US" baseline="30000" dirty="0">
                <a:cs typeface="+mn-cs"/>
              </a:rPr>
              <a:t>-x </a:t>
            </a:r>
            <a:r>
              <a:rPr lang="en-US" dirty="0">
                <a:cs typeface="+mn-cs"/>
              </a:rPr>
              <a:t>= 1/2</a:t>
            </a:r>
            <a:r>
              <a:rPr lang="en-US" baseline="30000" dirty="0">
                <a:cs typeface="+mn-cs"/>
              </a:rPr>
              <a:t>x</a:t>
            </a:r>
          </a:p>
        </p:txBody>
      </p:sp>
    </p:spTree>
    <p:extLst>
      <p:ext uri="{BB962C8B-B14F-4D97-AF65-F5344CB8AC3E}">
        <p14:creationId xmlns:p14="http://schemas.microsoft.com/office/powerpoint/2010/main" val="141707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CE4E86E-C995-4D5D-B7A2-22357B67B399}" type="slidenum">
              <a:rPr lang="en-US" altLang="en-US" sz="1200">
                <a:latin typeface="Times New Roman" panose="02020603050405020304" pitchFamily="18" charset="0"/>
              </a:rPr>
              <a:pPr/>
              <a:t>62</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123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E019480-D16D-414D-ABAD-FAF253DA27EB}" type="slidenum">
              <a:rPr lang="en-US" altLang="en-US" sz="1200">
                <a:latin typeface="Times New Roman" panose="02020603050405020304" pitchFamily="18" charset="0"/>
              </a:rPr>
              <a:pPr algn="r"/>
              <a:t>14</a:t>
            </a:fld>
            <a:endParaRPr lang="en-US" altLang="en-US" sz="120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xfrm>
            <a:off x="1119188" y="698500"/>
            <a:ext cx="4646612" cy="3484563"/>
          </a:xfrm>
          <a:ln/>
        </p:spPr>
      </p:sp>
      <p:sp>
        <p:nvSpPr>
          <p:cNvPr id="9728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444937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DA14F6AE-BEE7-4B1B-AD99-702142CBF90F}" type="slidenum">
              <a:rPr lang="en-US" altLang="en-US" sz="1200">
                <a:latin typeface="Times New Roman" panose="02020603050405020304" pitchFamily="18" charset="0"/>
              </a:rPr>
              <a:pPr algn="r"/>
              <a:t>15</a:t>
            </a:fld>
            <a:endParaRPr lang="en-US" altLang="en-US" sz="12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72835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E7DB8EA8-E727-4A80-B73B-5F38A7D834F0}" type="slidenum">
              <a:rPr lang="en-US" altLang="en-US" sz="1200">
                <a:latin typeface="Times New Roman" panose="02020603050405020304" pitchFamily="18" charset="0"/>
              </a:rPr>
              <a:pPr algn="r"/>
              <a:t>16</a:t>
            </a:fld>
            <a:endParaRPr lang="en-US" altLang="en-US" sz="120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xfrm>
            <a:off x="1117600" y="698500"/>
            <a:ext cx="4646613" cy="3484563"/>
          </a:xfrm>
          <a:ln/>
        </p:spPr>
      </p:sp>
      <p:sp>
        <p:nvSpPr>
          <p:cNvPr id="100356" name="Rectangle 3"/>
          <p:cNvSpPr>
            <a:spLocks noGrp="1" noChangeArrowheads="1"/>
          </p:cNvSpPr>
          <p:nvPr>
            <p:ph type="body" idx="1"/>
          </p:nvPr>
        </p:nvSpPr>
        <p:spPr>
          <a:xfrm>
            <a:off x="688975" y="4416425"/>
            <a:ext cx="5503863"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35161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Used when the modeling algorithm that does not accept categorical features. for example Neural network</a:t>
            </a:r>
          </a:p>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17</a:t>
            </a:fld>
            <a:endParaRPr lang="en-US"/>
          </a:p>
        </p:txBody>
      </p:sp>
    </p:spTree>
    <p:extLst>
      <p:ext uri="{BB962C8B-B14F-4D97-AF65-F5344CB8AC3E}">
        <p14:creationId xmlns:p14="http://schemas.microsoft.com/office/powerpoint/2010/main" val="2499515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https://www.analyticsvidhya.com/blog/2013/11/simple-manipulations-extract-data/</a:t>
            </a:r>
          </a:p>
        </p:txBody>
      </p:sp>
      <p:sp>
        <p:nvSpPr>
          <p:cNvPr id="4" name="Slide Number Placeholder 3"/>
          <p:cNvSpPr>
            <a:spLocks noGrp="1"/>
          </p:cNvSpPr>
          <p:nvPr>
            <p:ph type="sldNum" sz="quarter" idx="10"/>
          </p:nvPr>
        </p:nvSpPr>
        <p:spPr/>
        <p:txBody>
          <a:bodyPr/>
          <a:lstStyle/>
          <a:p>
            <a:fld id="{0C21C09F-6C1E-411C-BDB0-52A648C79072}" type="slidenum">
              <a:rPr lang="en-US" smtClean="0"/>
              <a:t>19</a:t>
            </a:fld>
            <a:endParaRPr lang="en-US"/>
          </a:p>
        </p:txBody>
      </p:sp>
    </p:spTree>
    <p:extLst>
      <p:ext uri="{BB962C8B-B14F-4D97-AF65-F5344CB8AC3E}">
        <p14:creationId xmlns:p14="http://schemas.microsoft.com/office/powerpoint/2010/main" val="284350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9B2A4A7-4920-4ADA-9825-970ECCD88249}" type="slidenum">
              <a:rPr lang="en-US" altLang="en-US" sz="1200">
                <a:latin typeface="Times New Roman" panose="02020603050405020304" pitchFamily="18" charset="0"/>
              </a:rPr>
              <a:pPr algn="r"/>
              <a:t>20</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1128713" y="704850"/>
            <a:ext cx="4629150" cy="3471863"/>
          </a:xfrm>
          <a:ln/>
        </p:spPr>
      </p:sp>
      <p:sp>
        <p:nvSpPr>
          <p:cNvPr id="106500"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06012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F59F07C-8A10-427D-A257-F4BDE73DAA75}" type="slidenum">
              <a:rPr lang="en-US" altLang="en-US" sz="1200">
                <a:latin typeface="Times New Roman" panose="02020603050405020304" pitchFamily="18" charset="0"/>
              </a:rPr>
              <a:pPr/>
              <a:t>21</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MK 09/09/05: Wiki has dimensionality reduction as feature extraction (PCA) and feature subset selection. It states both wavelet transforms and PCA as forms of data compression. It does not have any pages for "numerosity reduction". We claim there are many different ways to organize data reduction strategies, which is true, so this presentation below should be OK. Let’s discuss.</a:t>
            </a:r>
          </a:p>
          <a:p>
            <a:endParaRPr lang="en-US" altLang="en-US"/>
          </a:p>
        </p:txBody>
      </p:sp>
    </p:spTree>
    <p:extLst>
      <p:ext uri="{BB962C8B-B14F-4D97-AF65-F5344CB8AC3E}">
        <p14:creationId xmlns:p14="http://schemas.microsoft.com/office/powerpoint/2010/main" val="100668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E544091-BE0C-46F3-B938-8E92807B8B6B}"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5753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7E6B7A1-1A60-4CB5-83B3-0CE236199703}"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1093409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nvGrpSpPr>
          <p:cNvPr id="9" name="Group 11"/>
          <p:cNvGrpSpPr>
            <a:grpSpLocks/>
          </p:cNvGrpSpPr>
          <p:nvPr userDrawn="1"/>
        </p:nvGrpSpPr>
        <p:grpSpPr bwMode="auto">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1" name="TextBox 10"/>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30436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162742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p>
            <a:fld id="{24DC790F-7421-49B5-A335-8A15BB65C9AD}" type="datetime1">
              <a:rPr lang="en-US" smtClean="0"/>
              <a:t>11/4/20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767427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p>
            <a:fld id="{5D1E2D5E-AC7B-4B37-9246-DABB8770DABE}" type="datetime1">
              <a:rPr lang="en-US" smtClean="0"/>
              <a:t>11/4/20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p>
            <a:fld id="{29C7079E-14CB-49E3-8BA8-C540CEA3A588}" type="slidenum">
              <a:rPr lang="en-US" smtClean="0"/>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269046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p>
            <a:fld id="{2E7CC8AB-DA3C-4CB0-8904-60D39B1950B9}" type="datetime1">
              <a:rPr lang="en-US" smtClean="0"/>
              <a:t>11/4/20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989192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p>
            <a:fld id="{6D3843B5-5FC3-457A-8B78-AA42173FD6A0}" type="datetime1">
              <a:rPr lang="en-US" smtClean="0"/>
              <a:t>11/4/20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469607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p>
            <a:fld id="{2D19A4DA-62CB-43A4-9353-73E74A75742A}" type="datetime1">
              <a:rPr lang="en-US" smtClean="0"/>
              <a:t>11/4/20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33525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p>
            <a:fld id="{FE2A3B25-CB58-45A2-92CE-132D94BDC731}" type="datetime1">
              <a:rPr lang="en-US" smtClean="0"/>
              <a:t>11/4/20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85630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p>
            <a:fld id="{EAE2A60D-A378-4388-8F7C-2CE3DBDA5931}" type="datetime1">
              <a:rPr lang="en-US" smtClean="0"/>
              <a:t>11/4/20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879584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p>
            <a:fld id="{24C364BE-BBB4-4250-A714-DA52E34663AC}" type="datetime1">
              <a:rPr lang="en-US" smtClean="0"/>
              <a:t>11/4/20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133621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p>
            <a:fld id="{B07ECB27-79A4-4C4B-A5AA-09D7B8C301AE}" type="datetime1">
              <a:rPr lang="en-US" smtClean="0"/>
              <a:t>11/4/20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771162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p>
            <a:fld id="{0620B13D-7C50-4893-9B96-D671BAC7961C}" type="datetime1">
              <a:rPr lang="en-US" smtClean="0"/>
              <a:t>11/4/20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855455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p>
            <a:fld id="{FCBAAED9-73BB-43FB-BE57-5F116564B6DB}" type="datetime1">
              <a:rPr lang="en-US" smtClean="0"/>
              <a:t>11/4/20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02655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dirty="0">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lvl="0">
              <a:defRPr sz="2400">
                <a:solidFill>
                  <a:srgbClr val="F2AC00"/>
                </a:solidFill>
              </a:defRPr>
            </a:pPr>
            <a:endParaRPr sz="1270" dirty="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21283205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E360EB9-5FBF-4E1A-9216-A25F9898D720}"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1467346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userDrawn="1"/>
        </p:nvGrpSpPr>
        <p:grpSpPr bwMode="auto">
          <a:xfrm>
            <a:off x="-76200" y="5257801"/>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51537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nvGrpSpPr>
          <p:cNvPr id="9" name="Group 11"/>
          <p:cNvGrpSpPr>
            <a:grpSpLocks/>
          </p:cNvGrpSpPr>
          <p:nvPr userDrawn="1"/>
        </p:nvGrpSpPr>
        <p:grpSpPr bwMode="auto">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1" name="TextBox 10"/>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005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E6B7A1-1A60-4CB5-83B3-0CE236199703}"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atin typeface="+mn-lt"/>
              </a:defRPr>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5"/>
          <p:cNvSpPr>
            <a:spLocks noGrp="1"/>
          </p:cNvSpPr>
          <p:nvPr userDrawn="1">
            <p:ph type="sldNum" sz="quarter" idx="12"/>
          </p:nvPr>
        </p:nvSpPr>
        <p:spPr>
          <a:xfrm>
            <a:off x="7010400" y="6492877"/>
            <a:ext cx="2133600" cy="365125"/>
          </a:xfrm>
        </p:spPr>
        <p:txBody>
          <a:bodyPr/>
          <a:lstStyle/>
          <a:p>
            <a:pPr>
              <a:defRPr/>
            </a:pPr>
            <a:fld id="{649AB6AE-DC6C-4C19-AD98-A8BE141DCE93}" type="slidenum">
              <a:rPr lang="en-US">
                <a:solidFill>
                  <a:prstClr val="black">
                    <a:tint val="75000"/>
                  </a:prstClr>
                </a:solidFill>
              </a:rPr>
              <a:pPr>
                <a:defRPr/>
              </a:pPr>
              <a:t>‹#›</a:t>
            </a:fld>
            <a:endParaRPr lang="en-US" sz="1050">
              <a:solidFill>
                <a:prstClr val="black">
                  <a:tint val="75000"/>
                </a:prstClr>
              </a:solidFill>
            </a:endParaRPr>
          </a:p>
        </p:txBody>
      </p:sp>
      <p:sp>
        <p:nvSpPr>
          <p:cNvPr id="9" name="Slide Number Placeholder 5"/>
          <p:cNvSpPr txBox="1">
            <a:spLocks/>
          </p:cNvSpPr>
          <p:nvPr userDrawn="1"/>
        </p:nvSpPr>
        <p:spPr>
          <a:xfrm>
            <a:off x="2771800" y="6307676"/>
            <a:ext cx="3672408" cy="332656"/>
          </a:xfrm>
          <a:prstGeom prst="rect">
            <a:avLst/>
          </a:prstGeom>
        </p:spPr>
        <p:txBody>
          <a:bodyPr vert="horz" lIns="68580" tIns="34290" rIns="68580" bIns="34290" rtlCol="0" anchor="ctr"/>
          <a:lstStyle/>
          <a:p>
            <a:pPr algn="ctr" eaLnBrk="1" fontAlgn="auto" hangingPunct="1">
              <a:spcBef>
                <a:spcPts val="0"/>
              </a:spcBef>
              <a:spcAft>
                <a:spcPts val="0"/>
              </a:spcAft>
              <a:defRPr/>
            </a:pPr>
            <a:r>
              <a:rPr lang="en-US" sz="900" dirty="0">
                <a:solidFill>
                  <a:prstClr val="black">
                    <a:tint val="75000"/>
                  </a:prstClr>
                </a:solidFill>
                <a:latin typeface="Calibri"/>
                <a:ea typeface="+mn-ea"/>
              </a:rPr>
              <a:t>Data Mining</a:t>
            </a:r>
            <a:endParaRPr lang="en-US" sz="1050" dirty="0">
              <a:solidFill>
                <a:prstClr val="black">
                  <a:tint val="75000"/>
                </a:prstClr>
              </a:solidFill>
              <a:latin typeface="Calibri"/>
              <a:ea typeface="+mn-ea"/>
            </a:endParaRPr>
          </a:p>
        </p:txBody>
      </p:sp>
      <p:pic>
        <p:nvPicPr>
          <p:cNvPr id="10" name="Picture 9"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22"/>
          <p:cNvGrpSpPr>
            <a:grpSpLocks/>
          </p:cNvGrpSpPr>
          <p:nvPr userDrawn="1"/>
        </p:nvGrpSpPr>
        <p:grpSpPr bwMode="auto">
          <a:xfrm>
            <a:off x="0" y="1295400"/>
            <a:ext cx="7010400" cy="46038"/>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
        <p:nvSpPr>
          <p:cNvPr id="15" name="TextBox 14"/>
          <p:cNvSpPr txBox="1">
            <a:spLocks noChangeArrowheads="1"/>
          </p:cNvSpPr>
          <p:nvPr userDrawn="1"/>
        </p:nvSpPr>
        <p:spPr bwMode="auto">
          <a:xfrm>
            <a:off x="3276600" y="6623449"/>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auto" hangingPunct="1">
              <a:spcBef>
                <a:spcPts val="0"/>
              </a:spcBef>
              <a:spcAft>
                <a:spcPts val="0"/>
              </a:spcAft>
              <a:defRPr/>
            </a:pPr>
            <a:r>
              <a:rPr lang="en-US" sz="825" b="1" dirty="0">
                <a:solidFill>
                  <a:srgbClr val="101141"/>
                </a:solidFill>
                <a:ea typeface="+mn-ea"/>
              </a:rPr>
              <a:t>BITS </a:t>
            </a:r>
            <a:r>
              <a:rPr lang="en-US" sz="825" dirty="0" err="1">
                <a:solidFill>
                  <a:srgbClr val="101141"/>
                </a:solidFill>
                <a:ea typeface="+mn-ea"/>
              </a:rPr>
              <a:t>Pilani</a:t>
            </a:r>
            <a:r>
              <a:rPr lang="en-US" sz="825" dirty="0">
                <a:solidFill>
                  <a:srgbClr val="101141"/>
                </a:solidFill>
                <a:ea typeface="+mn-ea"/>
              </a:rPr>
              <a:t>, Deemed to be University under Section 3 of UGC Act, 1956</a:t>
            </a:r>
          </a:p>
        </p:txBody>
      </p:sp>
      <p:grpSp>
        <p:nvGrpSpPr>
          <p:cNvPr id="16" name="Group 18"/>
          <p:cNvGrpSpPr>
            <a:grpSpLocks/>
          </p:cNvGrpSpPr>
          <p:nvPr userDrawn="1"/>
        </p:nvGrpSpPr>
        <p:grpSpPr bwMode="auto">
          <a:xfrm>
            <a:off x="2133600" y="6553200"/>
            <a:ext cx="7010400" cy="46038"/>
            <a:chOff x="1905000" y="6553200"/>
            <a:chExt cx="7010400" cy="45719"/>
          </a:xfrm>
        </p:grpSpPr>
        <p:sp>
          <p:nvSpPr>
            <p:cNvPr id="17" name="Rectangle 1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9" name="Rectangle 1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Tree>
    <p:extLst>
      <p:ext uri="{BB962C8B-B14F-4D97-AF65-F5344CB8AC3E}">
        <p14:creationId xmlns:p14="http://schemas.microsoft.com/office/powerpoint/2010/main" val="32639439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60EB9-5FBF-4E1A-9216-A25F9898D720}"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706759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360EB9-5FBF-4E1A-9216-A25F9898D720}"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853606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360EB9-5FBF-4E1A-9216-A25F9898D720}"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1852230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360EB9-5FBF-4E1A-9216-A25F9898D720}" type="datetimeFigureOut">
              <a:rPr lang="en-US" smtClean="0"/>
              <a:t>11/4/20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41627472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60EB9-5FBF-4E1A-9216-A25F9898D720}" type="datetimeFigureOut">
              <a:rPr lang="en-US" smtClean="0"/>
              <a:t>11/4/20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3120813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60EB9-5FBF-4E1A-9216-A25F9898D720}" type="datetimeFigureOut">
              <a:rPr lang="en-US" smtClean="0"/>
              <a:t>11/4/20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944026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E360EB9-5FBF-4E1A-9216-A25F9898D720}"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248213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E360EB9-5FBF-4E1A-9216-A25F9898D720}"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4050999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60EB9-5FBF-4E1A-9216-A25F9898D720}"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412375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E6B7A1-1A60-4CB5-83B3-0CE236199703}"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60EB9-5FBF-4E1A-9216-A25F9898D720}"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1256295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ln/>
        </p:spPr>
        <p:txBody>
          <a:bodyPr/>
          <a:lstStyle>
            <a:lvl1pPr>
              <a:defRPr/>
            </a:lvl1pPr>
          </a:lstStyle>
          <a:p>
            <a:fld id="{7527DF60-8E67-4D51-B788-6381842FE9C4}" type="slidenum">
              <a:rPr lang="en-US" altLang="en-US"/>
              <a:pPr/>
              <a:t>‹#›</a:t>
            </a:fld>
            <a:endParaRPr lang="en-US" altLang="en-US"/>
          </a:p>
        </p:txBody>
      </p:sp>
    </p:spTree>
    <p:extLst>
      <p:ext uri="{BB962C8B-B14F-4D97-AF65-F5344CB8AC3E}">
        <p14:creationId xmlns:p14="http://schemas.microsoft.com/office/powerpoint/2010/main" val="2067129996"/>
      </p:ext>
    </p:extLst>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ln/>
        </p:spPr>
        <p:txBody>
          <a:bodyPr/>
          <a:lstStyle>
            <a:lvl1pPr>
              <a:defRPr/>
            </a:lvl1pPr>
          </a:lstStyle>
          <a:p>
            <a:fld id="{B35EC1F0-819D-423E-952C-4D14151BBD54}" type="slidenum">
              <a:rPr lang="en-US" altLang="en-US"/>
              <a:pPr/>
              <a:t>‹#›</a:t>
            </a:fld>
            <a:endParaRPr lang="en-US" altLang="en-US"/>
          </a:p>
        </p:txBody>
      </p:sp>
    </p:spTree>
    <p:extLst>
      <p:ext uri="{BB962C8B-B14F-4D97-AF65-F5344CB8AC3E}">
        <p14:creationId xmlns:p14="http://schemas.microsoft.com/office/powerpoint/2010/main" val="2905048044"/>
      </p:ext>
    </p:extLst>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572000" y="1295400"/>
            <a:ext cx="4114800" cy="5181600"/>
          </a:xfrm>
        </p:spPr>
        <p:txBody>
          <a:bodyPr/>
          <a:lstStyle/>
          <a:p>
            <a:pPr lvl="0"/>
            <a:endParaRPr lang="en-US" noProof="0"/>
          </a:p>
        </p:txBody>
      </p:sp>
      <p:sp>
        <p:nvSpPr>
          <p:cNvPr id="5" name="Rectangle 2061"/>
          <p:cNvSpPr>
            <a:spLocks noGrp="1" noChangeArrowheads="1"/>
          </p:cNvSpPr>
          <p:nvPr>
            <p:ph type="sldNum" sz="quarter" idx="10"/>
          </p:nvPr>
        </p:nvSpPr>
        <p:spPr>
          <a:ln/>
        </p:spPr>
        <p:txBody>
          <a:bodyPr/>
          <a:lstStyle>
            <a:lvl1pPr>
              <a:defRPr/>
            </a:lvl1pPr>
          </a:lstStyle>
          <a:p>
            <a:fld id="{46D1484D-D071-4A56-98E1-E99019882447}" type="slidenum">
              <a:rPr lang="en-US" altLang="en-US"/>
              <a:pPr/>
              <a:t>‹#›</a:t>
            </a:fld>
            <a:endParaRPr lang="en-US" altLang="en-US"/>
          </a:p>
        </p:txBody>
      </p:sp>
    </p:spTree>
    <p:extLst>
      <p:ext uri="{BB962C8B-B14F-4D97-AF65-F5344CB8AC3E}">
        <p14:creationId xmlns:p14="http://schemas.microsoft.com/office/powerpoint/2010/main" val="1611972122"/>
      </p:ext>
    </p:extLst>
  </p:cSld>
  <p:clrMapOvr>
    <a:masterClrMapping/>
  </p:clrMapOvr>
  <p:transition>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687651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32255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6B7A1-1A60-4CB5-83B3-0CE236199703}" type="datetimeFigureOut">
              <a:rPr lang="en-US" smtClean="0"/>
              <a:t>11/4/20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E6B7A1-1A60-4CB5-83B3-0CE236199703}" type="datetimeFigureOut">
              <a:rPr lang="en-US" smtClean="0"/>
              <a:t>11/4/20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6B7A1-1A60-4CB5-83B3-0CE236199703}" type="datetimeFigureOut">
              <a:rPr lang="en-US" smtClean="0"/>
              <a:t>11/4/20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6B7A1-1A60-4CB5-83B3-0CE236199703}" type="datetimeFigureOut">
              <a:rPr lang="en-US" smtClean="0"/>
              <a:t>11/4/20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6DAAC-8ABD-4CAE-AF6B-733F259BCA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6" r:id="rId13"/>
    <p:sldLayoutId id="2147483697"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2156B-E58D-4B8D-8888-B311B490C688}" type="datetime1">
              <a:rPr lang="en-US" smtClean="0"/>
              <a:t>11/4/20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C7079E-14CB-49E3-8BA8-C540CEA3A588}" type="slidenum">
              <a:rPr lang="en-US" smtClean="0"/>
              <a:t>‹#›</a:t>
            </a:fld>
            <a:endParaRPr lang="en-US"/>
          </a:p>
        </p:txBody>
      </p:sp>
    </p:spTree>
    <p:extLst>
      <p:ext uri="{BB962C8B-B14F-4D97-AF65-F5344CB8AC3E}">
        <p14:creationId xmlns:p14="http://schemas.microsoft.com/office/powerpoint/2010/main" val="20007993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E360EB9-5FBF-4E1A-9216-A25F9898D720}" type="datetimeFigureOut">
              <a:rPr lang="en-US" smtClean="0"/>
              <a:t>11/4/20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61AFFF-E2F4-402D-873F-F9B1B7CF2EDD}" type="slidenum">
              <a:rPr lang="en-US" smtClean="0"/>
              <a:t>‹#›</a:t>
            </a:fld>
            <a:endParaRPr lang="en-US"/>
          </a:p>
        </p:txBody>
      </p:sp>
    </p:spTree>
    <p:extLst>
      <p:ext uri="{BB962C8B-B14F-4D97-AF65-F5344CB8AC3E}">
        <p14:creationId xmlns:p14="http://schemas.microsoft.com/office/powerpoint/2010/main" val="32344158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5" r:id="rId18"/>
    <p:sldLayoutId id="2147483698"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hyperlink" Target="https://www.youtube.com/watch?v=P5mnh_xOSAA" TargetMode="Externa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Matrix_(mathematics)" TargetMode="External"/><Relationship Id="rId3" Type="http://schemas.openxmlformats.org/officeDocument/2006/relationships/hyperlink" Target="https://en.wikipedia.org/wiki/Non-negative_matrix_factorization#cite_note-dhillon-1" TargetMode="External"/><Relationship Id="rId7" Type="http://schemas.openxmlformats.org/officeDocument/2006/relationships/hyperlink" Target="https://en.wikipedia.org/wiki/Linear_algebra" TargetMode="External"/><Relationship Id="rId2" Type="http://schemas.openxmlformats.org/officeDocument/2006/relationships/hyperlink" Target="https://www.youtube.com/watch?v=UQGEB3Q5-fQ" TargetMode="External"/><Relationship Id="rId1" Type="http://schemas.openxmlformats.org/officeDocument/2006/relationships/slideLayout" Target="../slideLayouts/slideLayout12.xml"/><Relationship Id="rId6" Type="http://schemas.openxmlformats.org/officeDocument/2006/relationships/hyperlink" Target="https://en.wikipedia.org/wiki/Multivariate_analysis" TargetMode="External"/><Relationship Id="rId5" Type="http://schemas.openxmlformats.org/officeDocument/2006/relationships/hyperlink" Target="https://en.wikipedia.org/wiki/Algorithm" TargetMode="External"/><Relationship Id="rId10" Type="http://schemas.openxmlformats.org/officeDocument/2006/relationships/image" Target="../media/image66.png"/><Relationship Id="rId4" Type="http://schemas.openxmlformats.org/officeDocument/2006/relationships/hyperlink" Target="https://en.wikipedia.org/wiki/Non-negative_matrix_factorization#cite_note-2" TargetMode="External"/><Relationship Id="rId9" Type="http://schemas.openxmlformats.org/officeDocument/2006/relationships/hyperlink" Target="https://en.wikipedia.org/wiki/Matrix_decomposition"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en.wikipedia.org/wiki/Observable_variable" TargetMode="External"/><Relationship Id="rId3" Type="http://schemas.openxmlformats.org/officeDocument/2006/relationships/hyperlink" Target="https://en.wikipedia.org/wiki/Principal_component_regression" TargetMode="External"/><Relationship Id="rId7" Type="http://schemas.openxmlformats.org/officeDocument/2006/relationships/hyperlink" Target="https://en.wikipedia.org/wiki/Predicted_variable" TargetMode="External"/><Relationship Id="rId2" Type="http://schemas.openxmlformats.org/officeDocument/2006/relationships/hyperlink" Target="https://en.wikipedia.org/wiki/Statistics" TargetMode="External"/><Relationship Id="rId1" Type="http://schemas.openxmlformats.org/officeDocument/2006/relationships/slideLayout" Target="../slideLayouts/slideLayout12.xml"/><Relationship Id="rId6" Type="http://schemas.openxmlformats.org/officeDocument/2006/relationships/hyperlink" Target="https://en.wikipedia.org/wiki/Linear_regression" TargetMode="External"/><Relationship Id="rId5" Type="http://schemas.openxmlformats.org/officeDocument/2006/relationships/hyperlink" Target="https://en.wikipedia.org/wiki/Variance" TargetMode="External"/><Relationship Id="rId10" Type="http://schemas.openxmlformats.org/officeDocument/2006/relationships/image" Target="../media/image67.png"/><Relationship Id="rId4" Type="http://schemas.openxmlformats.org/officeDocument/2006/relationships/hyperlink" Target="https://en.wikipedia.org/wiki/Hyperplane" TargetMode="External"/><Relationship Id="rId9" Type="http://schemas.openxmlformats.org/officeDocument/2006/relationships/hyperlink" Target="https://www.slideshare.net/dgrapov/4-partial-least-squares-model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ue3yoeZvt8E" TargetMode="Externa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HMOI_lkzW08" TargetMode="External"/><Relationship Id="rId2" Type="http://schemas.openxmlformats.org/officeDocument/2006/relationships/hyperlink" Target="https://www.youtube.com/watch?v=g-Hb26agBFg" TargetMode="Externa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feature-selection-in-python-using-filter-method-7ae5cbc4ee05" TargetMode="External"/><Relationship Id="rId2" Type="http://schemas.openxmlformats.org/officeDocument/2006/relationships/hyperlink" Target="https://www.analyticsvidhya.com/blog/2016/12/introduction-to-feature-selection-methods-with-an-example-or-how-to-select-the-right-variables/#:~:text=Filter%20methods%20are%20generally%20used,is%20a%20subjective%20term%20here" TargetMode="External"/><Relationship Id="rId1" Type="http://schemas.openxmlformats.org/officeDocument/2006/relationships/slideLayout" Target="../slideLayouts/slideLayout44.xml"/><Relationship Id="rId4" Type="http://schemas.openxmlformats.org/officeDocument/2006/relationships/hyperlink" Target="https://heartbeat.fritz.ai/hands-on-with-feature-selection-techniques-filter-methods-f248e0436ce5"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hyperlink" Target="https://www.analyticsvidhya.com/wp-content/uploads/2016/11/FS2.png" TargetMode="External"/><Relationship Id="rId2" Type="http://schemas.openxmlformats.org/officeDocument/2006/relationships/image" Target="../media/image21.png"/><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statisticshowto.com/what-is-a-categorical-variable/" TargetMode="External"/><Relationship Id="rId1" Type="http://schemas.openxmlformats.org/officeDocument/2006/relationships/slideLayout" Target="../slideLayouts/slideLayout30.xml"/><Relationship Id="rId6" Type="http://schemas.openxmlformats.org/officeDocument/2006/relationships/hyperlink" Target="https://www.statisticshowto.com/probability-and-statistics/expected-value/" TargetMode="External"/><Relationship Id="rId5" Type="http://schemas.openxmlformats.org/officeDocument/2006/relationships/hyperlink" Target="https://www.statisticshowto.com/observed-variables/" TargetMode="External"/><Relationship Id="rId4" Type="http://schemas.openxmlformats.org/officeDocument/2006/relationships/hyperlink" Target="https://www.statisticshowto.com/probability-and-statistics/hypothesis-testing/degrees-of-freedom/"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heartbeat.fritz.ai/introduction-to-decision-tree-learning-cd604f85e236" TargetMode="Externa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analyticsvidhya.com/wp-content/uploads/2016/11/FS2.png" TargetMode="Externa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hyperlink" Target="https://towardsdatascience.com/feature-selection-techniques-in-machine-learning-with-python-f24e7da3f36e" TargetMode="Externa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hyperlink" Target="https://blog.datadive.net/selecting-good-features-part-i-univariate-selection/" TargetMode="Externa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hyperlink" Target="http://danielhomola.com/2015/05/08/borutapy-an-all-relevant-feature-selection-method/" TargetMode="External"/><Relationship Id="rId2" Type="http://schemas.openxmlformats.org/officeDocument/2006/relationships/hyperlink" Target="https://www.analyticsvidhya.com/blog/2016/03/select-important-variables-boruta-package/" TargetMode="Externa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hyperlink" Target="https://www.analyticsvidhya.com/blog/2016/01/complete-tutorial-ridge-lasso-regression-python/" TargetMode="External"/><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hyperlink" Target="https://towardsdatascience.com/let-us-understand-the-correlation-matrix-and-covariance-matrix-d42e6b643c22#:~:text=In%20simple%20words%2C%20both%20the,linear%20relationship%20between%20two%20variables" TargetMode="Externa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0.xml"/><Relationship Id="rId1" Type="http://schemas.openxmlformats.org/officeDocument/2006/relationships/vmlDrawing" Target="../drawings/vmlDrawing1.vml"/><Relationship Id="rId4" Type="http://schemas.openxmlformats.org/officeDocument/2006/relationships/image" Target="../media/image41.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5.xml"/><Relationship Id="rId1" Type="http://schemas.openxmlformats.org/officeDocument/2006/relationships/vmlDrawing" Target="../drawings/vmlDrawing2.vml"/><Relationship Id="rId4" Type="http://schemas.openxmlformats.org/officeDocument/2006/relationships/image" Target="../media/image42.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hyperlink" Target="https://www.crummy.com/software/BeautifulSoup/bs4/doc/" TargetMode="External"/><Relationship Id="rId2" Type="http://schemas.openxmlformats.org/officeDocument/2006/relationships/hyperlink" Target="http://www.nltk.org/" TargetMode="External"/><Relationship Id="rId1" Type="http://schemas.openxmlformats.org/officeDocument/2006/relationships/slideLayout" Target="../slideLayouts/slideLayout45.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rxiv.org/abs/1301.3781" TargetMode="Externa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blog.acolyer.org/2016/04/22/glove-global-vectors-for-word-representation/" TargetMode="External"/><Relationship Id="rId2" Type="http://schemas.openxmlformats.org/officeDocument/2006/relationships/hyperlink" Target="http://doi.org/10.3115/v1/D14-1162" TargetMode="External"/><Relationship Id="rId1" Type="http://schemas.openxmlformats.org/officeDocument/2006/relationships/slideLayout" Target="../slideLayouts/slideLayout45.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hyperlink" Target="https://towardsdatascience.com/understanding-feature-engineering-part-3-traditional-methods-for-text-data-f6f7d70acd41" TargetMode="External"/><Relationship Id="rId2" Type="http://schemas.openxmlformats.org/officeDocument/2006/relationships/hyperlink" Target="https://towardsdatascience.com/machine-learning-text-processing-1d5a2d638958" TargetMode="External"/><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hyperlink" Target="https://www.indiamart.com/proddetail/wood-vitrified-tiles-size-in-cm-60-120-and-80-120-14242749812.html" TargetMode="Externa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hyperlink" Target="https://towardsdatascience.com/the-best-nlp-tools-of-early-2020-live-demos-b6f507b17b0a" TargetMode="External"/><Relationship Id="rId2" Type="http://schemas.openxmlformats.org/officeDocument/2006/relationships/image" Target="../media/image55.png"/><Relationship Id="rId1" Type="http://schemas.openxmlformats.org/officeDocument/2006/relationships/slideLayout" Target="../slideLayouts/slideLayout45.xml"/><Relationship Id="rId5" Type="http://schemas.openxmlformats.org/officeDocument/2006/relationships/hyperlink" Target="https://towardsdatascience.com/python-libraries-for-natural-language-processing-be0e5a35dd64" TargetMode="External"/><Relationship Id="rId4" Type="http://schemas.openxmlformats.org/officeDocument/2006/relationships/hyperlink" Target="https://towardsdatascience.com/coreference-resolution-in-python-aca946541dec" TargetMode="Externa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5.xml"/><Relationship Id="rId1" Type="http://schemas.openxmlformats.org/officeDocument/2006/relationships/vmlDrawing" Target="../drawings/vmlDrawing3.vml"/><Relationship Id="rId4" Type="http://schemas.openxmlformats.org/officeDocument/2006/relationships/image" Target="../media/image56.wmf"/></Relationships>
</file>

<file path=ppt/slides/_rels/slide82.xml.rels><?xml version="1.0" encoding="UTF-8" standalone="yes"?>
<Relationships xmlns="http://schemas.openxmlformats.org/package/2006/relationships"><Relationship Id="rId3" Type="http://schemas.openxmlformats.org/officeDocument/2006/relationships/hyperlink" Target="https://datascience.foundation/sciencewhitepaper/natural-language-processing-nlp-simplified-a-step-by-step-guide" TargetMode="External"/><Relationship Id="rId2" Type="http://schemas.openxmlformats.org/officeDocument/2006/relationships/hyperlink" Target="https://www.tutorialspoint.com/artificial_intelligence/artificial_intelligence_natural_language_processing.htm" TargetMode="External"/><Relationship Id="rId1" Type="http://schemas.openxmlformats.org/officeDocument/2006/relationships/slideLayout" Target="../slideLayouts/slideLayout31.xml"/><Relationship Id="rId4" Type="http://schemas.openxmlformats.org/officeDocument/2006/relationships/hyperlink" Target="https://medium.com/@ageitgey/natural-language-processing-is-fun-9a0bff37854e"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3" Type="http://schemas.openxmlformats.org/officeDocument/2006/relationships/hyperlink" Target="https://www.folkstalk.com/2010/01/types-of-dimensions.html?m=1" TargetMode="External"/><Relationship Id="rId2" Type="http://schemas.openxmlformats.org/officeDocument/2006/relationships/hyperlink" Target="https://unstats.un.org/unsd/dnss/docs-nqaf/UK-Guidelines_Subject.pdf" TargetMode="External"/><Relationship Id="rId1" Type="http://schemas.openxmlformats.org/officeDocument/2006/relationships/slideLayout" Target="../slideLayouts/slideLayout12.xml"/><Relationship Id="rId5" Type="http://schemas.openxmlformats.org/officeDocument/2006/relationships/hyperlink" Target="https://www.metrology-journal.org/articles/ijmqe/full_html/2017/01/ijmqe160046/ijmqe160046.html" TargetMode="External"/><Relationship Id="rId4" Type="http://schemas.openxmlformats.org/officeDocument/2006/relationships/hyperlink" Target="https://www.folkstalk.com/2010/01/data-warehouse-dimensional-modelling.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feat.engineering/numeric-one-to-one.html#fig:numeric-bc-plot" TargetMode="Externa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stat.umn.edu/arc/yjpower.pdf" TargetMode="Externa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en.wikipedia.org/wiki/Smoothing_spline" TargetMode="Externa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dirty="0"/>
              <a:t>Data wrangling and Feature Engineering </a:t>
            </a:r>
            <a:endParaRPr lang="en-US" dirty="0"/>
          </a:p>
        </p:txBody>
      </p:sp>
      <p:sp>
        <p:nvSpPr>
          <p:cNvPr id="7" name="Subtitle 6"/>
          <p:cNvSpPr>
            <a:spLocks noGrp="1"/>
          </p:cNvSpPr>
          <p:nvPr>
            <p:ph type="subTitle" idx="1"/>
          </p:nvPr>
        </p:nvSpPr>
        <p:spPr/>
        <p:txBody>
          <a:bodyPr/>
          <a:lstStyle/>
          <a:p>
            <a:r>
              <a:rPr lang="en-US" dirty="0"/>
              <a:t>Lecture -9</a:t>
            </a:r>
          </a:p>
          <a:p>
            <a:r>
              <a:rPr lang="en-US" dirty="0"/>
              <a:t>Sumita Narang</a:t>
            </a:r>
          </a:p>
        </p:txBody>
      </p:sp>
    </p:spTree>
    <p:extLst>
      <p:ext uri="{BB962C8B-B14F-4D97-AF65-F5344CB8AC3E}">
        <p14:creationId xmlns:p14="http://schemas.microsoft.com/office/powerpoint/2010/main" val="1970334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74" y="957073"/>
            <a:ext cx="6991350" cy="573273"/>
          </a:xfrm>
        </p:spPr>
        <p:txBody>
          <a:bodyPr/>
          <a:lstStyle/>
          <a:p>
            <a:r>
              <a:rPr lang="en-US" dirty="0"/>
              <a:t>Machine Learning Workflow</a:t>
            </a:r>
          </a:p>
        </p:txBody>
      </p:sp>
      <p:graphicFrame>
        <p:nvGraphicFramePr>
          <p:cNvPr id="6" name="Table 5"/>
          <p:cNvGraphicFramePr>
            <a:graphicFrameLocks noGrp="1"/>
          </p:cNvGraphicFramePr>
          <p:nvPr>
            <p:extLst>
              <p:ext uri="{D42A27DB-BD31-4B8C-83A1-F6EECF244321}">
                <p14:modId xmlns:p14="http://schemas.microsoft.com/office/powerpoint/2010/main" val="305133076"/>
              </p:ext>
            </p:extLst>
          </p:nvPr>
        </p:nvGraphicFramePr>
        <p:xfrm>
          <a:off x="137432" y="1242830"/>
          <a:ext cx="1314450" cy="563880"/>
        </p:xfrm>
        <a:graphic>
          <a:graphicData uri="http://schemas.openxmlformats.org/drawingml/2006/table">
            <a:tbl>
              <a:tblPr firstRow="1" bandRow="1">
                <a:tableStyleId>{5C22544A-7EE6-4342-B048-85BDC9FD1C3A}</a:tableStyleId>
              </a:tblPr>
              <a:tblGrid>
                <a:gridCol w="262890">
                  <a:extLst>
                    <a:ext uri="{9D8B030D-6E8A-4147-A177-3AD203B41FA5}">
                      <a16:colId xmlns:a16="http://schemas.microsoft.com/office/drawing/2014/main" val="1219158999"/>
                    </a:ext>
                  </a:extLst>
                </a:gridCol>
                <a:gridCol w="262890">
                  <a:extLst>
                    <a:ext uri="{9D8B030D-6E8A-4147-A177-3AD203B41FA5}">
                      <a16:colId xmlns:a16="http://schemas.microsoft.com/office/drawing/2014/main" val="802324466"/>
                    </a:ext>
                  </a:extLst>
                </a:gridCol>
                <a:gridCol w="262890">
                  <a:extLst>
                    <a:ext uri="{9D8B030D-6E8A-4147-A177-3AD203B41FA5}">
                      <a16:colId xmlns:a16="http://schemas.microsoft.com/office/drawing/2014/main" val="2100171194"/>
                    </a:ext>
                  </a:extLst>
                </a:gridCol>
                <a:gridCol w="262890">
                  <a:extLst>
                    <a:ext uri="{9D8B030D-6E8A-4147-A177-3AD203B41FA5}">
                      <a16:colId xmlns:a16="http://schemas.microsoft.com/office/drawing/2014/main" val="3961410046"/>
                    </a:ext>
                  </a:extLst>
                </a:gridCol>
                <a:gridCol w="262890">
                  <a:extLst>
                    <a:ext uri="{9D8B030D-6E8A-4147-A177-3AD203B41FA5}">
                      <a16:colId xmlns:a16="http://schemas.microsoft.com/office/drawing/2014/main" val="1748239962"/>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836058432"/>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96459201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93502160"/>
              </p:ext>
            </p:extLst>
          </p:nvPr>
        </p:nvGraphicFramePr>
        <p:xfrm>
          <a:off x="137432" y="1869037"/>
          <a:ext cx="1314450" cy="563880"/>
        </p:xfrm>
        <a:graphic>
          <a:graphicData uri="http://schemas.openxmlformats.org/drawingml/2006/table">
            <a:tbl>
              <a:tblPr firstRow="1" bandRow="1">
                <a:tableStyleId>{5C22544A-7EE6-4342-B048-85BDC9FD1C3A}</a:tableStyleId>
              </a:tblPr>
              <a:tblGrid>
                <a:gridCol w="262890">
                  <a:extLst>
                    <a:ext uri="{9D8B030D-6E8A-4147-A177-3AD203B41FA5}">
                      <a16:colId xmlns:a16="http://schemas.microsoft.com/office/drawing/2014/main" val="1219158999"/>
                    </a:ext>
                  </a:extLst>
                </a:gridCol>
                <a:gridCol w="262890">
                  <a:extLst>
                    <a:ext uri="{9D8B030D-6E8A-4147-A177-3AD203B41FA5}">
                      <a16:colId xmlns:a16="http://schemas.microsoft.com/office/drawing/2014/main" val="802324466"/>
                    </a:ext>
                  </a:extLst>
                </a:gridCol>
                <a:gridCol w="262890">
                  <a:extLst>
                    <a:ext uri="{9D8B030D-6E8A-4147-A177-3AD203B41FA5}">
                      <a16:colId xmlns:a16="http://schemas.microsoft.com/office/drawing/2014/main" val="2100171194"/>
                    </a:ext>
                  </a:extLst>
                </a:gridCol>
                <a:gridCol w="262890">
                  <a:extLst>
                    <a:ext uri="{9D8B030D-6E8A-4147-A177-3AD203B41FA5}">
                      <a16:colId xmlns:a16="http://schemas.microsoft.com/office/drawing/2014/main" val="3961410046"/>
                    </a:ext>
                  </a:extLst>
                </a:gridCol>
                <a:gridCol w="262890">
                  <a:extLst>
                    <a:ext uri="{9D8B030D-6E8A-4147-A177-3AD203B41FA5}">
                      <a16:colId xmlns:a16="http://schemas.microsoft.com/office/drawing/2014/main" val="1748239962"/>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836058432"/>
                  </a:ext>
                </a:extLst>
              </a:tr>
              <a:tr h="27432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96459201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62399697"/>
              </p:ext>
            </p:extLst>
          </p:nvPr>
        </p:nvGraphicFramePr>
        <p:xfrm>
          <a:off x="142875" y="2498508"/>
          <a:ext cx="1314450" cy="563880"/>
        </p:xfrm>
        <a:graphic>
          <a:graphicData uri="http://schemas.openxmlformats.org/drawingml/2006/table">
            <a:tbl>
              <a:tblPr firstRow="1" bandRow="1">
                <a:tableStyleId>{5C22544A-7EE6-4342-B048-85BDC9FD1C3A}</a:tableStyleId>
              </a:tblPr>
              <a:tblGrid>
                <a:gridCol w="262890">
                  <a:extLst>
                    <a:ext uri="{9D8B030D-6E8A-4147-A177-3AD203B41FA5}">
                      <a16:colId xmlns:a16="http://schemas.microsoft.com/office/drawing/2014/main" val="1219158999"/>
                    </a:ext>
                  </a:extLst>
                </a:gridCol>
                <a:gridCol w="262890">
                  <a:extLst>
                    <a:ext uri="{9D8B030D-6E8A-4147-A177-3AD203B41FA5}">
                      <a16:colId xmlns:a16="http://schemas.microsoft.com/office/drawing/2014/main" val="802324466"/>
                    </a:ext>
                  </a:extLst>
                </a:gridCol>
                <a:gridCol w="262890">
                  <a:extLst>
                    <a:ext uri="{9D8B030D-6E8A-4147-A177-3AD203B41FA5}">
                      <a16:colId xmlns:a16="http://schemas.microsoft.com/office/drawing/2014/main" val="2100171194"/>
                    </a:ext>
                  </a:extLst>
                </a:gridCol>
                <a:gridCol w="262890">
                  <a:extLst>
                    <a:ext uri="{9D8B030D-6E8A-4147-A177-3AD203B41FA5}">
                      <a16:colId xmlns:a16="http://schemas.microsoft.com/office/drawing/2014/main" val="3961410046"/>
                    </a:ext>
                  </a:extLst>
                </a:gridCol>
                <a:gridCol w="262890">
                  <a:extLst>
                    <a:ext uri="{9D8B030D-6E8A-4147-A177-3AD203B41FA5}">
                      <a16:colId xmlns:a16="http://schemas.microsoft.com/office/drawing/2014/main" val="1748239962"/>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836058432"/>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96459201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587137481"/>
              </p:ext>
            </p:extLst>
          </p:nvPr>
        </p:nvGraphicFramePr>
        <p:xfrm>
          <a:off x="142875" y="3124715"/>
          <a:ext cx="1314450" cy="563880"/>
        </p:xfrm>
        <a:graphic>
          <a:graphicData uri="http://schemas.openxmlformats.org/drawingml/2006/table">
            <a:tbl>
              <a:tblPr firstRow="1" bandRow="1">
                <a:tableStyleId>{5C22544A-7EE6-4342-B048-85BDC9FD1C3A}</a:tableStyleId>
              </a:tblPr>
              <a:tblGrid>
                <a:gridCol w="262890">
                  <a:extLst>
                    <a:ext uri="{9D8B030D-6E8A-4147-A177-3AD203B41FA5}">
                      <a16:colId xmlns:a16="http://schemas.microsoft.com/office/drawing/2014/main" val="1219158999"/>
                    </a:ext>
                  </a:extLst>
                </a:gridCol>
                <a:gridCol w="262890">
                  <a:extLst>
                    <a:ext uri="{9D8B030D-6E8A-4147-A177-3AD203B41FA5}">
                      <a16:colId xmlns:a16="http://schemas.microsoft.com/office/drawing/2014/main" val="802324466"/>
                    </a:ext>
                  </a:extLst>
                </a:gridCol>
                <a:gridCol w="262890">
                  <a:extLst>
                    <a:ext uri="{9D8B030D-6E8A-4147-A177-3AD203B41FA5}">
                      <a16:colId xmlns:a16="http://schemas.microsoft.com/office/drawing/2014/main" val="2100171194"/>
                    </a:ext>
                  </a:extLst>
                </a:gridCol>
                <a:gridCol w="262890">
                  <a:extLst>
                    <a:ext uri="{9D8B030D-6E8A-4147-A177-3AD203B41FA5}">
                      <a16:colId xmlns:a16="http://schemas.microsoft.com/office/drawing/2014/main" val="3961410046"/>
                    </a:ext>
                  </a:extLst>
                </a:gridCol>
                <a:gridCol w="262890">
                  <a:extLst>
                    <a:ext uri="{9D8B030D-6E8A-4147-A177-3AD203B41FA5}">
                      <a16:colId xmlns:a16="http://schemas.microsoft.com/office/drawing/2014/main" val="1748239962"/>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836058432"/>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964592015"/>
                  </a:ext>
                </a:extLst>
              </a:tr>
            </a:tbl>
          </a:graphicData>
        </a:graphic>
      </p:graphicFrame>
      <p:cxnSp>
        <p:nvCxnSpPr>
          <p:cNvPr id="11" name="Straight Connector 10"/>
          <p:cNvCxnSpPr>
            <a:endCxn id="19" idx="1"/>
          </p:cNvCxnSpPr>
          <p:nvPr/>
        </p:nvCxnSpPr>
        <p:spPr>
          <a:xfrm>
            <a:off x="1451883" y="1517151"/>
            <a:ext cx="917576" cy="50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3"/>
          </p:cNvCxnSpPr>
          <p:nvPr/>
        </p:nvCxnSpPr>
        <p:spPr>
          <a:xfrm>
            <a:off x="1451883" y="2143357"/>
            <a:ext cx="834118" cy="1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458685" y="2614568"/>
            <a:ext cx="827315" cy="22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9" idx="3"/>
          </p:cNvCxnSpPr>
          <p:nvPr/>
        </p:nvCxnSpPr>
        <p:spPr>
          <a:xfrm flipV="1">
            <a:off x="1457325" y="2749291"/>
            <a:ext cx="912134" cy="753299"/>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171700" y="1869037"/>
            <a:ext cx="1350380" cy="1031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 Integration</a:t>
            </a:r>
          </a:p>
        </p:txBody>
      </p:sp>
      <p:sp>
        <p:nvSpPr>
          <p:cNvPr id="33" name="Rectangle 32"/>
          <p:cNvSpPr/>
          <p:nvPr/>
        </p:nvSpPr>
        <p:spPr>
          <a:xfrm>
            <a:off x="4400550" y="1357268"/>
            <a:ext cx="1885950" cy="2457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5" name="Table 34"/>
          <p:cNvGraphicFramePr>
            <a:graphicFrameLocks noGrp="1"/>
          </p:cNvGraphicFramePr>
          <p:nvPr>
            <p:extLst>
              <p:ext uri="{D42A27DB-BD31-4B8C-83A1-F6EECF244321}">
                <p14:modId xmlns:p14="http://schemas.microsoft.com/office/powerpoint/2010/main" val="3262505798"/>
              </p:ext>
            </p:extLst>
          </p:nvPr>
        </p:nvGraphicFramePr>
        <p:xfrm>
          <a:off x="4455434" y="1565320"/>
          <a:ext cx="1771650" cy="1409700"/>
        </p:xfrm>
        <a:graphic>
          <a:graphicData uri="http://schemas.openxmlformats.org/drawingml/2006/table">
            <a:tbl>
              <a:tblPr firstRow="1" bandRow="1">
                <a:tableStyleId>{5C22544A-7EE6-4342-B048-85BDC9FD1C3A}</a:tableStyleId>
              </a:tblPr>
              <a:tblGrid>
                <a:gridCol w="354330">
                  <a:extLst>
                    <a:ext uri="{9D8B030D-6E8A-4147-A177-3AD203B41FA5}">
                      <a16:colId xmlns:a16="http://schemas.microsoft.com/office/drawing/2014/main" val="3714407778"/>
                    </a:ext>
                  </a:extLst>
                </a:gridCol>
                <a:gridCol w="354330">
                  <a:extLst>
                    <a:ext uri="{9D8B030D-6E8A-4147-A177-3AD203B41FA5}">
                      <a16:colId xmlns:a16="http://schemas.microsoft.com/office/drawing/2014/main" val="2690616586"/>
                    </a:ext>
                  </a:extLst>
                </a:gridCol>
                <a:gridCol w="354330">
                  <a:extLst>
                    <a:ext uri="{9D8B030D-6E8A-4147-A177-3AD203B41FA5}">
                      <a16:colId xmlns:a16="http://schemas.microsoft.com/office/drawing/2014/main" val="3183091970"/>
                    </a:ext>
                  </a:extLst>
                </a:gridCol>
                <a:gridCol w="354330">
                  <a:extLst>
                    <a:ext uri="{9D8B030D-6E8A-4147-A177-3AD203B41FA5}">
                      <a16:colId xmlns:a16="http://schemas.microsoft.com/office/drawing/2014/main" val="779572325"/>
                    </a:ext>
                  </a:extLst>
                </a:gridCol>
                <a:gridCol w="354330">
                  <a:extLst>
                    <a:ext uri="{9D8B030D-6E8A-4147-A177-3AD203B41FA5}">
                      <a16:colId xmlns:a16="http://schemas.microsoft.com/office/drawing/2014/main" val="1769031304"/>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506375004"/>
                  </a:ext>
                </a:extLst>
              </a:tr>
              <a:tr h="274320">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933079400"/>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3702291197"/>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2097423868"/>
                  </a:ext>
                </a:extLst>
              </a:tr>
              <a:tr h="274320">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59161899"/>
                  </a:ext>
                </a:extLst>
              </a:tr>
            </a:tbl>
          </a:graphicData>
        </a:graphic>
      </p:graphicFrame>
      <p:sp>
        <p:nvSpPr>
          <p:cNvPr id="36" name="Right Brace 35"/>
          <p:cNvSpPr/>
          <p:nvPr/>
        </p:nvSpPr>
        <p:spPr>
          <a:xfrm rot="5400000">
            <a:off x="5017871" y="2376750"/>
            <a:ext cx="253527" cy="13738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TextBox 36"/>
          <p:cNvSpPr txBox="1"/>
          <p:nvPr/>
        </p:nvSpPr>
        <p:spPr>
          <a:xfrm>
            <a:off x="4391640" y="3190447"/>
            <a:ext cx="1583319" cy="300082"/>
          </a:xfrm>
          <a:prstGeom prst="rect">
            <a:avLst/>
          </a:prstGeom>
          <a:noFill/>
        </p:spPr>
        <p:txBody>
          <a:bodyPr wrap="none" rtlCol="0">
            <a:spAutoFit/>
          </a:bodyPr>
          <a:lstStyle/>
          <a:p>
            <a:r>
              <a:rPr lang="en-US" sz="1350" b="1" dirty="0">
                <a:solidFill>
                  <a:srgbClr val="FF0000"/>
                </a:solidFill>
              </a:rPr>
              <a:t>Features/Attributes</a:t>
            </a:r>
          </a:p>
        </p:txBody>
      </p:sp>
      <p:cxnSp>
        <p:nvCxnSpPr>
          <p:cNvPr id="39" name="Straight Arrow Connector 38"/>
          <p:cNvCxnSpPr/>
          <p:nvPr/>
        </p:nvCxnSpPr>
        <p:spPr>
          <a:xfrm flipV="1">
            <a:off x="6057900" y="1242830"/>
            <a:ext cx="342900" cy="32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237969" y="1023606"/>
            <a:ext cx="1476173" cy="300082"/>
          </a:xfrm>
          <a:prstGeom prst="rect">
            <a:avLst/>
          </a:prstGeom>
          <a:noFill/>
        </p:spPr>
        <p:txBody>
          <a:bodyPr wrap="none" rtlCol="0">
            <a:spAutoFit/>
          </a:bodyPr>
          <a:lstStyle/>
          <a:p>
            <a:r>
              <a:rPr lang="en-US" sz="1350" b="1" dirty="0">
                <a:solidFill>
                  <a:srgbClr val="FF0000"/>
                </a:solidFill>
              </a:rPr>
              <a:t>Target/Class Label</a:t>
            </a:r>
          </a:p>
        </p:txBody>
      </p:sp>
      <p:sp>
        <p:nvSpPr>
          <p:cNvPr id="46" name="Curved Down Arrow 45"/>
          <p:cNvSpPr/>
          <p:nvPr/>
        </p:nvSpPr>
        <p:spPr>
          <a:xfrm>
            <a:off x="3600450" y="2020064"/>
            <a:ext cx="685800" cy="23105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8" name="Curved Down Arrow 47"/>
          <p:cNvSpPr/>
          <p:nvPr/>
        </p:nvSpPr>
        <p:spPr>
          <a:xfrm flipH="1" flipV="1">
            <a:off x="3591250" y="2387734"/>
            <a:ext cx="697688" cy="23687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9" name="TextBox 48"/>
          <p:cNvSpPr txBox="1"/>
          <p:nvPr/>
        </p:nvSpPr>
        <p:spPr>
          <a:xfrm>
            <a:off x="3247929" y="2694545"/>
            <a:ext cx="1282082" cy="507831"/>
          </a:xfrm>
          <a:prstGeom prst="rect">
            <a:avLst/>
          </a:prstGeom>
          <a:noFill/>
        </p:spPr>
        <p:txBody>
          <a:bodyPr wrap="none" rtlCol="0">
            <a:spAutoFit/>
          </a:bodyPr>
          <a:lstStyle/>
          <a:p>
            <a:r>
              <a:rPr lang="en-US" sz="1350" b="1" dirty="0">
                <a:solidFill>
                  <a:srgbClr val="FF0000"/>
                </a:solidFill>
              </a:rPr>
              <a:t>Data quality &amp;</a:t>
            </a:r>
          </a:p>
          <a:p>
            <a:r>
              <a:rPr lang="en-US" sz="1350" b="1" dirty="0">
                <a:solidFill>
                  <a:srgbClr val="FF0000"/>
                </a:solidFill>
              </a:rPr>
              <a:t>Transformation</a:t>
            </a:r>
          </a:p>
        </p:txBody>
      </p:sp>
      <p:sp>
        <p:nvSpPr>
          <p:cNvPr id="50" name="Curved Down Arrow 49"/>
          <p:cNvSpPr/>
          <p:nvPr/>
        </p:nvSpPr>
        <p:spPr>
          <a:xfrm>
            <a:off x="6408989" y="2010028"/>
            <a:ext cx="685800" cy="23105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1" name="Curved Down Arrow 50"/>
          <p:cNvSpPr/>
          <p:nvPr/>
        </p:nvSpPr>
        <p:spPr>
          <a:xfrm flipH="1" flipV="1">
            <a:off x="6399789" y="2377699"/>
            <a:ext cx="697688" cy="23687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2" name="TextBox 51"/>
          <p:cNvSpPr txBox="1"/>
          <p:nvPr/>
        </p:nvSpPr>
        <p:spPr>
          <a:xfrm>
            <a:off x="6229350" y="2623319"/>
            <a:ext cx="1277914" cy="300082"/>
          </a:xfrm>
          <a:prstGeom prst="rect">
            <a:avLst/>
          </a:prstGeom>
          <a:noFill/>
        </p:spPr>
        <p:txBody>
          <a:bodyPr wrap="none" rtlCol="0">
            <a:spAutoFit/>
          </a:bodyPr>
          <a:lstStyle/>
          <a:p>
            <a:r>
              <a:rPr lang="en-US" sz="1350" b="1" dirty="0">
                <a:solidFill>
                  <a:srgbClr val="FF0000"/>
                </a:solidFill>
              </a:rPr>
              <a:t>Model Building</a:t>
            </a:r>
          </a:p>
        </p:txBody>
      </p:sp>
      <p:grpSp>
        <p:nvGrpSpPr>
          <p:cNvPr id="30" name="Group 29"/>
          <p:cNvGrpSpPr/>
          <p:nvPr/>
        </p:nvGrpSpPr>
        <p:grpSpPr>
          <a:xfrm>
            <a:off x="7455887" y="1692757"/>
            <a:ext cx="1565312" cy="1546812"/>
            <a:chOff x="10016412" y="2575040"/>
            <a:chExt cx="2087083" cy="2062415"/>
          </a:xfrm>
        </p:grpSpPr>
        <p:sp>
          <p:nvSpPr>
            <p:cNvPr id="5" name="Flowchart: Connector 4"/>
            <p:cNvSpPr/>
            <p:nvPr/>
          </p:nvSpPr>
          <p:spPr>
            <a:xfrm>
              <a:off x="10591800" y="2575040"/>
              <a:ext cx="152400" cy="128122"/>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 name="Straight Connector 11"/>
            <p:cNvCxnSpPr/>
            <p:nvPr/>
          </p:nvCxnSpPr>
          <p:spPr>
            <a:xfrm flipH="1">
              <a:off x="10512578" y="2703162"/>
              <a:ext cx="117322" cy="237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5"/>
            </p:cNvCxnSpPr>
            <p:nvPr/>
          </p:nvCxnSpPr>
          <p:spPr>
            <a:xfrm>
              <a:off x="10721882" y="2684399"/>
              <a:ext cx="174718" cy="232667"/>
            </a:xfrm>
            <a:prstGeom prst="line">
              <a:avLst/>
            </a:prstGeom>
          </p:spPr>
          <p:style>
            <a:lnRef idx="1">
              <a:schemeClr val="accent1"/>
            </a:lnRef>
            <a:fillRef idx="0">
              <a:schemeClr val="accent1"/>
            </a:fillRef>
            <a:effectRef idx="0">
              <a:schemeClr val="accent1"/>
            </a:effectRef>
            <a:fontRef idx="minor">
              <a:schemeClr val="tx1"/>
            </a:fontRef>
          </p:style>
        </p:cxnSp>
        <p:sp>
          <p:nvSpPr>
            <p:cNvPr id="38" name="Flowchart: Connector 37"/>
            <p:cNvSpPr/>
            <p:nvPr/>
          </p:nvSpPr>
          <p:spPr>
            <a:xfrm>
              <a:off x="10439400" y="2834639"/>
              <a:ext cx="152400" cy="128122"/>
            </a:xfrm>
            <a:prstGeom prst="flowChartConnector">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p:cNvCxnSpPr/>
            <p:nvPr/>
          </p:nvCxnSpPr>
          <p:spPr>
            <a:xfrm flipH="1">
              <a:off x="10360178" y="2962761"/>
              <a:ext cx="117322" cy="237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8" idx="5"/>
            </p:cNvCxnSpPr>
            <p:nvPr/>
          </p:nvCxnSpPr>
          <p:spPr>
            <a:xfrm>
              <a:off x="10569482" y="2943998"/>
              <a:ext cx="38100" cy="217428"/>
            </a:xfrm>
            <a:prstGeom prst="line">
              <a:avLst/>
            </a:prstGeom>
          </p:spPr>
          <p:style>
            <a:lnRef idx="1">
              <a:schemeClr val="accent1"/>
            </a:lnRef>
            <a:fillRef idx="0">
              <a:schemeClr val="accent1"/>
            </a:fillRef>
            <a:effectRef idx="0">
              <a:schemeClr val="accent1"/>
            </a:effectRef>
            <a:fontRef idx="minor">
              <a:schemeClr val="tx1"/>
            </a:fontRef>
          </p:style>
        </p:cxnSp>
        <p:sp>
          <p:nvSpPr>
            <p:cNvPr id="43" name="Flowchart: Connector 42"/>
            <p:cNvSpPr/>
            <p:nvPr/>
          </p:nvSpPr>
          <p:spPr>
            <a:xfrm>
              <a:off x="10820400" y="2819400"/>
              <a:ext cx="152400" cy="128122"/>
            </a:xfrm>
            <a:prstGeom prst="flowChartConnector">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4" name="Straight Connector 43"/>
            <p:cNvCxnSpPr/>
            <p:nvPr/>
          </p:nvCxnSpPr>
          <p:spPr>
            <a:xfrm flipH="1">
              <a:off x="10835002" y="2947522"/>
              <a:ext cx="23499" cy="252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3" idx="5"/>
            </p:cNvCxnSpPr>
            <p:nvPr/>
          </p:nvCxnSpPr>
          <p:spPr>
            <a:xfrm>
              <a:off x="10950482" y="2928759"/>
              <a:ext cx="174718" cy="232667"/>
            </a:xfrm>
            <a:prstGeom prst="line">
              <a:avLst/>
            </a:prstGeom>
          </p:spPr>
          <p:style>
            <a:lnRef idx="1">
              <a:schemeClr val="accent1"/>
            </a:lnRef>
            <a:fillRef idx="0">
              <a:schemeClr val="accent1"/>
            </a:fillRef>
            <a:effectRef idx="0">
              <a:schemeClr val="accent1"/>
            </a:effectRef>
            <a:fontRef idx="minor">
              <a:schemeClr val="tx1"/>
            </a:fontRef>
          </p:style>
        </p:cxnSp>
        <p:sp>
          <p:nvSpPr>
            <p:cNvPr id="54" name="Flowchart: Connector 53"/>
            <p:cNvSpPr/>
            <p:nvPr/>
          </p:nvSpPr>
          <p:spPr>
            <a:xfrm>
              <a:off x="10287000" y="3148478"/>
              <a:ext cx="152400" cy="128122"/>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Flowchart: Connector 54"/>
            <p:cNvSpPr/>
            <p:nvPr/>
          </p:nvSpPr>
          <p:spPr>
            <a:xfrm>
              <a:off x="10515600" y="3148478"/>
              <a:ext cx="152400" cy="128122"/>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Flowchart: Connector 56"/>
            <p:cNvSpPr/>
            <p:nvPr/>
          </p:nvSpPr>
          <p:spPr>
            <a:xfrm>
              <a:off x="10820400" y="3124200"/>
              <a:ext cx="152400" cy="128122"/>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Flowchart: Connector 58"/>
            <p:cNvSpPr/>
            <p:nvPr/>
          </p:nvSpPr>
          <p:spPr>
            <a:xfrm>
              <a:off x="11049000" y="3124200"/>
              <a:ext cx="152400" cy="128122"/>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extBox 26"/>
            <p:cNvSpPr txBox="1"/>
            <p:nvPr/>
          </p:nvSpPr>
          <p:spPr>
            <a:xfrm>
              <a:off x="10016412" y="3276384"/>
              <a:ext cx="1956691" cy="400109"/>
            </a:xfrm>
            <a:prstGeom prst="rect">
              <a:avLst/>
            </a:prstGeom>
            <a:noFill/>
          </p:spPr>
          <p:txBody>
            <a:bodyPr wrap="none" rtlCol="0">
              <a:spAutoFit/>
            </a:bodyPr>
            <a:lstStyle/>
            <a:p>
              <a:r>
                <a:rPr lang="en-US" sz="1350" b="1" dirty="0">
                  <a:solidFill>
                    <a:srgbClr val="FF0000"/>
                  </a:solidFill>
                </a:rPr>
                <a:t>Tree Based Model</a:t>
              </a:r>
            </a:p>
          </p:txBody>
        </p:sp>
        <p:pic>
          <p:nvPicPr>
            <p:cNvPr id="28" name="Picture 27"/>
            <p:cNvPicPr>
              <a:picLocks noChangeAspect="1"/>
            </p:cNvPicPr>
            <p:nvPr/>
          </p:nvPicPr>
          <p:blipFill>
            <a:blip r:embed="rId2"/>
            <a:stretch>
              <a:fillRect/>
            </a:stretch>
          </p:blipFill>
          <p:spPr>
            <a:xfrm>
              <a:off x="10219454" y="3615701"/>
              <a:ext cx="1004856" cy="717754"/>
            </a:xfrm>
            <a:prstGeom prst="rect">
              <a:avLst/>
            </a:prstGeom>
          </p:spPr>
        </p:pic>
        <p:sp>
          <p:nvSpPr>
            <p:cNvPr id="29" name="TextBox 28"/>
            <p:cNvSpPr txBox="1"/>
            <p:nvPr/>
          </p:nvSpPr>
          <p:spPr>
            <a:xfrm>
              <a:off x="10149113" y="4237346"/>
              <a:ext cx="1954382" cy="400109"/>
            </a:xfrm>
            <a:prstGeom prst="rect">
              <a:avLst/>
            </a:prstGeom>
            <a:noFill/>
          </p:spPr>
          <p:txBody>
            <a:bodyPr wrap="none" rtlCol="0">
              <a:spAutoFit/>
            </a:bodyPr>
            <a:lstStyle/>
            <a:p>
              <a:r>
                <a:rPr lang="en-US" sz="1350" b="1" dirty="0">
                  <a:solidFill>
                    <a:srgbClr val="FF0000"/>
                  </a:solidFill>
                </a:rPr>
                <a:t>Regression Model</a:t>
              </a:r>
            </a:p>
          </p:txBody>
        </p:sp>
      </p:grpSp>
      <p:sp>
        <p:nvSpPr>
          <p:cNvPr id="3" name="TextBox 2"/>
          <p:cNvSpPr txBox="1"/>
          <p:nvPr/>
        </p:nvSpPr>
        <p:spPr>
          <a:xfrm>
            <a:off x="8530" y="3814718"/>
            <a:ext cx="1733873" cy="300082"/>
          </a:xfrm>
          <a:prstGeom prst="rect">
            <a:avLst/>
          </a:prstGeom>
          <a:noFill/>
        </p:spPr>
        <p:txBody>
          <a:bodyPr wrap="none" rtlCol="0">
            <a:spAutoFit/>
          </a:bodyPr>
          <a:lstStyle/>
          <a:p>
            <a:r>
              <a:rPr lang="en-US" sz="1350" b="1" dirty="0">
                <a:solidFill>
                  <a:srgbClr val="FF0000"/>
                </a:solidFill>
              </a:rPr>
              <a:t>Multiple data sources</a:t>
            </a:r>
          </a:p>
        </p:txBody>
      </p:sp>
      <p:sp>
        <p:nvSpPr>
          <p:cNvPr id="47" name="Title 1"/>
          <p:cNvSpPr txBox="1">
            <a:spLocks/>
          </p:cNvSpPr>
          <p:nvPr/>
        </p:nvSpPr>
        <p:spPr>
          <a:xfrm>
            <a:off x="628650" y="160569"/>
            <a:ext cx="6991350" cy="76436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bg1"/>
                </a:solidFill>
                <a:latin typeface="Helvetica" panose="020B0604020202030204" pitchFamily="34" charset="0"/>
                <a:ea typeface="+mj-ea"/>
                <a:cs typeface="+mj-cs"/>
              </a:defRPr>
            </a:lvl1pPr>
          </a:lstStyle>
          <a:p>
            <a:r>
              <a:rPr lang="en-US" dirty="0"/>
              <a:t>Feature Engineering - process</a:t>
            </a:r>
          </a:p>
        </p:txBody>
      </p:sp>
      <p:graphicFrame>
        <p:nvGraphicFramePr>
          <p:cNvPr id="4" name="Diagram 3"/>
          <p:cNvGraphicFramePr/>
          <p:nvPr>
            <p:extLst>
              <p:ext uri="{D42A27DB-BD31-4B8C-83A1-F6EECF244321}">
                <p14:modId xmlns:p14="http://schemas.microsoft.com/office/powerpoint/2010/main" val="1046693760"/>
              </p:ext>
            </p:extLst>
          </p:nvPr>
        </p:nvGraphicFramePr>
        <p:xfrm>
          <a:off x="328510" y="4114800"/>
          <a:ext cx="828209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3061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85000" lnSpcReduction="20000"/>
          </a:bodyPr>
          <a:lstStyle/>
          <a:p>
            <a:pPr>
              <a:buFont typeface="Arial" panose="020B0604020202020204" pitchFamily="34" charset="0"/>
              <a:buChar char="•"/>
            </a:pPr>
            <a:r>
              <a:rPr lang="en-US" dirty="0"/>
              <a:t>These methods are </a:t>
            </a:r>
            <a:r>
              <a:rPr lang="en-US" b="1" i="1" dirty="0"/>
              <a:t>linear</a:t>
            </a:r>
            <a:r>
              <a:rPr lang="en-US" dirty="0"/>
              <a:t> in the sense that they take a matrix of numeric predictor values (X) and create new components that are linear combinations of the original data. These components are usually called the </a:t>
            </a:r>
            <a:r>
              <a:rPr lang="en-US" b="1" i="1" dirty="0"/>
              <a:t>scores</a:t>
            </a:r>
            <a:r>
              <a:rPr lang="en-US" dirty="0"/>
              <a:t>. If there are </a:t>
            </a:r>
            <a:r>
              <a:rPr lang="en-US" b="1" dirty="0"/>
              <a:t>n</a:t>
            </a:r>
            <a:r>
              <a:rPr lang="en-US" dirty="0"/>
              <a:t> training set points and </a:t>
            </a:r>
            <a:r>
              <a:rPr lang="en-US" b="1" dirty="0"/>
              <a:t>p</a:t>
            </a:r>
            <a:r>
              <a:rPr lang="en-US" dirty="0"/>
              <a:t> predictors, the scores could be denoted as the </a:t>
            </a:r>
            <a:r>
              <a:rPr lang="en-US" b="1" dirty="0" err="1"/>
              <a:t>n×p</a:t>
            </a:r>
            <a:r>
              <a:rPr lang="en-US" dirty="0"/>
              <a:t> matrix X* and are created using -</a:t>
            </a:r>
          </a:p>
          <a:p>
            <a:r>
              <a:rPr lang="en-US" dirty="0"/>
              <a:t>		X</a:t>
            </a:r>
            <a:r>
              <a:rPr lang="en-US" baseline="30000" dirty="0"/>
              <a:t>∗ </a:t>
            </a:r>
            <a:r>
              <a:rPr lang="en-US" dirty="0"/>
              <a:t>= XA</a:t>
            </a:r>
          </a:p>
          <a:p>
            <a:pPr>
              <a:buFont typeface="Arial" panose="020B0604020202020204" pitchFamily="34" charset="0"/>
              <a:buChar char="•"/>
            </a:pPr>
            <a:r>
              <a:rPr lang="en-US" dirty="0"/>
              <a:t>where the </a:t>
            </a:r>
            <a:r>
              <a:rPr lang="en-US" b="1" dirty="0" err="1"/>
              <a:t>p×p</a:t>
            </a:r>
            <a:r>
              <a:rPr lang="en-US" b="1" dirty="0"/>
              <a:t> </a:t>
            </a:r>
            <a:r>
              <a:rPr lang="en-US" dirty="0"/>
              <a:t>matrix A is often called the </a:t>
            </a:r>
            <a:r>
              <a:rPr lang="en-US" b="1" i="1" dirty="0"/>
              <a:t>projection matrix</a:t>
            </a:r>
            <a:r>
              <a:rPr lang="en-US" dirty="0"/>
              <a:t>. As a result, the value of the first score for data point </a:t>
            </a:r>
            <a:r>
              <a:rPr lang="en-US" i="1" dirty="0" err="1"/>
              <a:t>i</a:t>
            </a:r>
            <a:r>
              <a:rPr lang="en-US" dirty="0"/>
              <a:t> would be:</a:t>
            </a:r>
          </a:p>
          <a:p>
            <a:pPr marL="0" indent="0"/>
            <a:r>
              <a:rPr lang="pt-BR" dirty="0"/>
              <a:t>	x</a:t>
            </a:r>
            <a:r>
              <a:rPr lang="pt-BR" baseline="30000" dirty="0"/>
              <a:t>∗</a:t>
            </a:r>
            <a:r>
              <a:rPr lang="pt-BR" baseline="-25000" dirty="0"/>
              <a:t>i1 </a:t>
            </a:r>
            <a:r>
              <a:rPr lang="pt-BR" dirty="0"/>
              <a:t>= a</a:t>
            </a:r>
            <a:r>
              <a:rPr lang="pt-BR" baseline="-25000" dirty="0"/>
              <a:t>11</a:t>
            </a:r>
            <a:r>
              <a:rPr lang="pt-BR" dirty="0"/>
              <a:t>x</a:t>
            </a:r>
            <a:r>
              <a:rPr lang="pt-BR" baseline="-25000" dirty="0"/>
              <a:t>i1 </a:t>
            </a:r>
            <a:r>
              <a:rPr lang="pt-BR" dirty="0"/>
              <a:t>+ a</a:t>
            </a:r>
            <a:r>
              <a:rPr lang="pt-BR" baseline="-25000" dirty="0"/>
              <a:t>12</a:t>
            </a:r>
            <a:r>
              <a:rPr lang="pt-BR" dirty="0"/>
              <a:t>x</a:t>
            </a:r>
            <a:r>
              <a:rPr lang="pt-BR" baseline="-25000" dirty="0"/>
              <a:t>i2 </a:t>
            </a:r>
            <a:r>
              <a:rPr lang="pt-BR" dirty="0"/>
              <a:t>+ a</a:t>
            </a:r>
            <a:r>
              <a:rPr lang="pt-BR" baseline="-25000" dirty="0"/>
              <a:t>13</a:t>
            </a:r>
            <a:r>
              <a:rPr lang="pt-BR" dirty="0"/>
              <a:t>x</a:t>
            </a:r>
            <a:r>
              <a:rPr lang="pt-BR" baseline="-25000" dirty="0"/>
              <a:t>i3 </a:t>
            </a:r>
            <a:r>
              <a:rPr lang="pt-BR" dirty="0"/>
              <a:t>+ a</a:t>
            </a:r>
            <a:r>
              <a:rPr lang="pt-BR" baseline="-25000" dirty="0"/>
              <a:t>14</a:t>
            </a:r>
            <a:r>
              <a:rPr lang="pt-BR" dirty="0"/>
              <a:t>x</a:t>
            </a:r>
            <a:r>
              <a:rPr lang="pt-BR" baseline="-25000" dirty="0"/>
              <a:t>i4 ..... </a:t>
            </a:r>
            <a:r>
              <a:rPr lang="pt-BR" dirty="0"/>
              <a:t>+ a</a:t>
            </a:r>
            <a:r>
              <a:rPr lang="pt-BR" baseline="-25000" dirty="0"/>
              <a:t>1p</a:t>
            </a:r>
            <a:r>
              <a:rPr lang="pt-BR" dirty="0"/>
              <a:t>x</a:t>
            </a:r>
            <a:r>
              <a:rPr lang="pt-BR" baseline="-25000" dirty="0"/>
              <a:t>ip</a:t>
            </a:r>
          </a:p>
          <a:p>
            <a:pPr marL="0" indent="0"/>
            <a:endParaRPr lang="en-US" dirty="0"/>
          </a:p>
          <a:p>
            <a:pPr>
              <a:buFont typeface="Arial" panose="020B0604020202020204" pitchFamily="34" charset="0"/>
              <a:buChar char="•"/>
            </a:pPr>
            <a:r>
              <a:rPr lang="en-US" dirty="0"/>
              <a:t>One possibility is to only use a portion of AA to reduce the number of scores down to k&lt;pk. For example, it may be that the last few columns of A show no benefit to describing the predictor set. This notion is called </a:t>
            </a:r>
            <a:r>
              <a:rPr lang="en-US" i="1" dirty="0"/>
              <a:t>dimension reduction i.e. </a:t>
            </a:r>
            <a:r>
              <a:rPr lang="en-US" dirty="0"/>
              <a:t>If the predictor space can be described with k score variables, there are less features in the data given to the model but each of these columns is a function of all of the original predictors.</a:t>
            </a:r>
          </a:p>
        </p:txBody>
      </p:sp>
      <p:sp>
        <p:nvSpPr>
          <p:cNvPr id="3" name="Content Placeholder 2"/>
          <p:cNvSpPr>
            <a:spLocks noGrp="1"/>
          </p:cNvSpPr>
          <p:nvPr>
            <p:ph sz="quarter" idx="10"/>
          </p:nvPr>
        </p:nvSpPr>
        <p:spPr/>
        <p:txBody>
          <a:bodyPr/>
          <a:lstStyle/>
          <a:p>
            <a:r>
              <a:rPr lang="en-US" dirty="0"/>
              <a:t>Linear Projection Matrix contd..</a:t>
            </a:r>
          </a:p>
        </p:txBody>
      </p:sp>
    </p:spTree>
    <p:extLst>
      <p:ext uri="{BB962C8B-B14F-4D97-AF65-F5344CB8AC3E}">
        <p14:creationId xmlns:p14="http://schemas.microsoft.com/office/powerpoint/2010/main" val="37890498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92500" lnSpcReduction="20000"/>
          </a:bodyPr>
          <a:lstStyle/>
          <a:p>
            <a:pPr>
              <a:buFont typeface="Arial" panose="020B0604020202020204" pitchFamily="34" charset="0"/>
              <a:buChar char="•"/>
            </a:pPr>
            <a:r>
              <a:rPr lang="en-US" dirty="0"/>
              <a:t>PCA is an effective dimension reduction technique when predictors are </a:t>
            </a:r>
            <a:r>
              <a:rPr lang="en-US" i="1" dirty="0"/>
              <a:t>linearly correlated</a:t>
            </a:r>
            <a:r>
              <a:rPr lang="en-US" dirty="0"/>
              <a:t> and when the resulting scores are associated with the response. However, the orthogonal partitioning of the predictor space may not provide a good predictive relationship with the response, especially if the true underlying relationship between the predictors and the response is non-linear. Consider, for example, a hypothetical relationship between a response (y) and two predictors (x1 and x2) as follows:</a:t>
            </a:r>
          </a:p>
          <a:p>
            <a:pPr>
              <a:buFont typeface="Arial" panose="020B0604020202020204" pitchFamily="34" charset="0"/>
              <a:buChar char="•"/>
            </a:pPr>
            <a:r>
              <a:rPr lang="en-US" dirty="0"/>
              <a:t>The kernel PCA approach combines a specific mathematical view of PCA with </a:t>
            </a:r>
            <a:r>
              <a:rPr lang="en-US" i="1" dirty="0"/>
              <a:t>kernel functions</a:t>
            </a:r>
            <a:r>
              <a:rPr lang="en-US" dirty="0"/>
              <a:t> and the kernel ‘</a:t>
            </a:r>
            <a:r>
              <a:rPr lang="en-US" b="1" dirty="0"/>
              <a:t>trick</a:t>
            </a:r>
            <a:r>
              <a:rPr lang="en-US" dirty="0"/>
              <a:t>’ to enable PCA to expand the dimension of the predictor space in which dimension reduction is performed.</a:t>
            </a:r>
          </a:p>
          <a:p>
            <a:pPr>
              <a:buFont typeface="Arial" panose="020B0604020202020204" pitchFamily="34" charset="0"/>
              <a:buChar char="•"/>
            </a:pPr>
            <a:r>
              <a:rPr lang="en-US" b="1" dirty="0"/>
              <a:t>PCA</a:t>
            </a:r>
            <a:r>
              <a:rPr lang="en-US" dirty="0"/>
              <a:t> -&gt; Eigen Values decomposition can be written as Dot Product of 2 predictors x1 and x2. Known as Linear kernel</a:t>
            </a:r>
          </a:p>
          <a:p>
            <a:pPr>
              <a:buFont typeface="Arial" panose="020B0604020202020204" pitchFamily="34" charset="0"/>
              <a:buChar char="•"/>
            </a:pPr>
            <a:r>
              <a:rPr lang="en-US" dirty="0"/>
              <a:t>In </a:t>
            </a:r>
            <a:r>
              <a:rPr lang="en-US" b="1" dirty="0"/>
              <a:t>Kernel PCA </a:t>
            </a:r>
            <a:r>
              <a:rPr lang="en-US" dirty="0"/>
              <a:t>-&gt; instead of linear kernel, using Trick function, it can be -</a:t>
            </a:r>
          </a:p>
          <a:p>
            <a:pPr>
              <a:buFont typeface="Arial" panose="020B0604020202020204" pitchFamily="34" charset="0"/>
              <a:buChar char="•"/>
            </a:pPr>
            <a:endParaRPr lang="en-US" dirty="0"/>
          </a:p>
          <a:p>
            <a:endParaRPr lang="en-US" dirty="0"/>
          </a:p>
        </p:txBody>
      </p:sp>
      <p:sp>
        <p:nvSpPr>
          <p:cNvPr id="3" name="Content Placeholder 2"/>
          <p:cNvSpPr>
            <a:spLocks noGrp="1"/>
          </p:cNvSpPr>
          <p:nvPr>
            <p:ph sz="quarter" idx="10"/>
          </p:nvPr>
        </p:nvSpPr>
        <p:spPr/>
        <p:txBody>
          <a:bodyPr/>
          <a:lstStyle/>
          <a:p>
            <a:r>
              <a:rPr lang="en-US" dirty="0"/>
              <a:t>Kernel PCA</a:t>
            </a:r>
          </a:p>
        </p:txBody>
      </p:sp>
      <p:pic>
        <p:nvPicPr>
          <p:cNvPr id="4" name="Picture 3"/>
          <p:cNvPicPr>
            <a:picLocks noChangeAspect="1"/>
          </p:cNvPicPr>
          <p:nvPr/>
        </p:nvPicPr>
        <p:blipFill>
          <a:blip r:embed="rId2"/>
          <a:stretch>
            <a:fillRect/>
          </a:stretch>
        </p:blipFill>
        <p:spPr>
          <a:xfrm>
            <a:off x="4876800" y="3733800"/>
            <a:ext cx="3505200" cy="259644"/>
          </a:xfrm>
          <a:prstGeom prst="rect">
            <a:avLst/>
          </a:prstGeom>
        </p:spPr>
      </p:pic>
      <p:pic>
        <p:nvPicPr>
          <p:cNvPr id="5" name="Picture 4"/>
          <p:cNvPicPr>
            <a:picLocks noChangeAspect="1"/>
          </p:cNvPicPr>
          <p:nvPr/>
        </p:nvPicPr>
        <p:blipFill>
          <a:blip r:embed="rId3"/>
          <a:stretch>
            <a:fillRect/>
          </a:stretch>
        </p:blipFill>
        <p:spPr>
          <a:xfrm>
            <a:off x="3124200" y="6070691"/>
            <a:ext cx="2162175" cy="447675"/>
          </a:xfrm>
          <a:prstGeom prst="rect">
            <a:avLst/>
          </a:prstGeom>
        </p:spPr>
      </p:pic>
    </p:spTree>
    <p:extLst>
      <p:ext uri="{BB962C8B-B14F-4D97-AF65-F5344CB8AC3E}">
        <p14:creationId xmlns:p14="http://schemas.microsoft.com/office/powerpoint/2010/main" val="3810150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0040" y="2895600"/>
            <a:ext cx="7372350" cy="1133475"/>
          </a:xfrm>
          <a:prstGeom prst="rect">
            <a:avLst/>
          </a:prstGeom>
        </p:spPr>
      </p:pic>
      <p:sp>
        <p:nvSpPr>
          <p:cNvPr id="3" name="Content Placeholder 2"/>
          <p:cNvSpPr>
            <a:spLocks noGrp="1"/>
          </p:cNvSpPr>
          <p:nvPr>
            <p:ph sz="quarter" idx="10"/>
          </p:nvPr>
        </p:nvSpPr>
        <p:spPr/>
        <p:txBody>
          <a:bodyPr/>
          <a:lstStyle/>
          <a:p>
            <a:r>
              <a:rPr lang="en-US" dirty="0"/>
              <a:t>Kernel PCA contd..</a:t>
            </a:r>
          </a:p>
        </p:txBody>
      </p:sp>
      <p:pic>
        <p:nvPicPr>
          <p:cNvPr id="5" name="Picture 4"/>
          <p:cNvPicPr>
            <a:picLocks noChangeAspect="1"/>
          </p:cNvPicPr>
          <p:nvPr/>
        </p:nvPicPr>
        <p:blipFill>
          <a:blip r:embed="rId3"/>
          <a:stretch>
            <a:fillRect/>
          </a:stretch>
        </p:blipFill>
        <p:spPr>
          <a:xfrm>
            <a:off x="315686" y="1752600"/>
            <a:ext cx="5734050" cy="895350"/>
          </a:xfrm>
          <a:prstGeom prst="rect">
            <a:avLst/>
          </a:prstGeom>
        </p:spPr>
      </p:pic>
      <p:sp>
        <p:nvSpPr>
          <p:cNvPr id="6" name="Rectangle 5"/>
          <p:cNvSpPr/>
          <p:nvPr/>
        </p:nvSpPr>
        <p:spPr>
          <a:xfrm>
            <a:off x="315686" y="4398466"/>
            <a:ext cx="8447314" cy="1200329"/>
          </a:xfrm>
          <a:prstGeom prst="rect">
            <a:avLst/>
          </a:prstGeom>
        </p:spPr>
        <p:txBody>
          <a:bodyPr wrap="square">
            <a:spAutoFit/>
          </a:bodyPr>
          <a:lstStyle/>
          <a:p>
            <a:r>
              <a:rPr lang="en-US" dirty="0">
                <a:solidFill>
                  <a:srgbClr val="333333"/>
                </a:solidFill>
                <a:latin typeface="Merriweather"/>
              </a:rPr>
              <a:t>The RBF kernel is also known as the Gaussian kernel due to its mathematical form and its relationship to the normal distribution. The radial basis and polynomial kernels are popular starting points for kernel PCA.</a:t>
            </a:r>
          </a:p>
          <a:p>
            <a:endParaRPr lang="en-US" dirty="0"/>
          </a:p>
        </p:txBody>
      </p:sp>
    </p:spTree>
    <p:extLst>
      <p:ext uri="{BB962C8B-B14F-4D97-AF65-F5344CB8AC3E}">
        <p14:creationId xmlns:p14="http://schemas.microsoft.com/office/powerpoint/2010/main" val="2175955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ICA creates new components that are linear combinations of the original variables but does so in a way that the components are as statistically independent from one another as possible.</a:t>
            </a:r>
          </a:p>
          <a:p>
            <a:pPr>
              <a:buFont typeface="Arial" panose="020B0604020202020204" pitchFamily="34" charset="0"/>
              <a:buChar char="•"/>
            </a:pPr>
            <a:r>
              <a:rPr lang="en-US" dirty="0"/>
              <a:t>This enables ICA to be able to model a broader set of trends than PCA, which focuses on orthogonality and linear relationships.</a:t>
            </a:r>
          </a:p>
          <a:p>
            <a:pPr>
              <a:buFont typeface="Arial" panose="020B0604020202020204" pitchFamily="34" charset="0"/>
              <a:buChar char="•"/>
            </a:pPr>
            <a:r>
              <a:rPr lang="en-US" dirty="0"/>
              <a:t>It is common to normalize and </a:t>
            </a:r>
            <a:r>
              <a:rPr lang="en-US" i="1" dirty="0"/>
              <a:t>whiten</a:t>
            </a:r>
            <a:r>
              <a:rPr lang="en-US" dirty="0"/>
              <a:t> the data prior to running the ICA calculations.</a:t>
            </a:r>
          </a:p>
          <a:p>
            <a:pPr lvl="1">
              <a:buFont typeface="Arial" panose="020B0604020202020204" pitchFamily="34" charset="0"/>
              <a:buChar char="•"/>
            </a:pPr>
            <a:r>
              <a:rPr lang="en-US" dirty="0"/>
              <a:t>Whitening, in this case, means to convert the original values to the full set of PCA components.</a:t>
            </a:r>
          </a:p>
          <a:p>
            <a:pPr marL="457200" lvl="1" indent="0">
              <a:buNone/>
            </a:pPr>
            <a:r>
              <a:rPr lang="en-US" dirty="0">
                <a:hlinkClick r:id="rId2"/>
              </a:rPr>
              <a:t>https://www.youtube.com/watch?v=P5mnh_xOSAA</a:t>
            </a:r>
            <a:endParaRPr lang="en-US" dirty="0"/>
          </a:p>
        </p:txBody>
      </p:sp>
      <p:sp>
        <p:nvSpPr>
          <p:cNvPr id="3" name="Content Placeholder 2"/>
          <p:cNvSpPr>
            <a:spLocks noGrp="1"/>
          </p:cNvSpPr>
          <p:nvPr>
            <p:ph sz="quarter" idx="10"/>
          </p:nvPr>
        </p:nvSpPr>
        <p:spPr/>
        <p:txBody>
          <a:bodyPr/>
          <a:lstStyle/>
          <a:p>
            <a:r>
              <a:rPr lang="en-US" dirty="0"/>
              <a:t>Independent Component Analysis - ICA</a:t>
            </a:r>
          </a:p>
        </p:txBody>
      </p:sp>
    </p:spTree>
    <p:extLst>
      <p:ext uri="{BB962C8B-B14F-4D97-AF65-F5344CB8AC3E}">
        <p14:creationId xmlns:p14="http://schemas.microsoft.com/office/powerpoint/2010/main" val="41591627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hlinkClick r:id="rId2"/>
              </a:rPr>
              <a:t>https://www.youtube.com/watch?v=UQGEB3Q5-fQ</a:t>
            </a:r>
            <a:endParaRPr lang="en-US" dirty="0"/>
          </a:p>
          <a:p>
            <a:r>
              <a:rPr lang="en-US" b="1" dirty="0"/>
              <a:t>Non-negative matrix factorization</a:t>
            </a:r>
            <a:r>
              <a:rPr lang="en-US" dirty="0"/>
              <a:t> (</a:t>
            </a:r>
            <a:r>
              <a:rPr lang="en-US" b="1" dirty="0"/>
              <a:t>NMF</a:t>
            </a:r>
            <a:r>
              <a:rPr lang="en-US" dirty="0"/>
              <a:t> or </a:t>
            </a:r>
            <a:r>
              <a:rPr lang="en-US" b="1" dirty="0"/>
              <a:t>NNMF</a:t>
            </a:r>
            <a:r>
              <a:rPr lang="en-US" dirty="0"/>
              <a:t>), also </a:t>
            </a:r>
            <a:r>
              <a:rPr lang="en-US" b="1" dirty="0"/>
              <a:t>non-negative matrix approximation</a:t>
            </a:r>
            <a:r>
              <a:rPr lang="en-US" baseline="30000" dirty="0">
                <a:hlinkClick r:id="rId3"/>
              </a:rPr>
              <a:t>[1]</a:t>
            </a:r>
            <a:r>
              <a:rPr lang="en-US" baseline="30000" dirty="0">
                <a:hlinkClick r:id="rId4"/>
              </a:rPr>
              <a:t>[2]</a:t>
            </a:r>
            <a:r>
              <a:rPr lang="en-US" dirty="0"/>
              <a:t> is a group of </a:t>
            </a:r>
            <a:r>
              <a:rPr lang="en-US" dirty="0">
                <a:hlinkClick r:id="rId5" tooltip="Algorithm"/>
              </a:rPr>
              <a:t>algorithms</a:t>
            </a:r>
            <a:r>
              <a:rPr lang="en-US" dirty="0"/>
              <a:t> in </a:t>
            </a:r>
            <a:r>
              <a:rPr lang="en-US" dirty="0">
                <a:hlinkClick r:id="rId6" tooltip="Multivariate analysis"/>
              </a:rPr>
              <a:t>multivariate analysis</a:t>
            </a:r>
            <a:r>
              <a:rPr lang="en-US" dirty="0"/>
              <a:t> and </a:t>
            </a:r>
            <a:r>
              <a:rPr lang="en-US" dirty="0">
                <a:hlinkClick r:id="rId7" tooltip="Linear algebra"/>
              </a:rPr>
              <a:t>linear algebra</a:t>
            </a:r>
            <a:r>
              <a:rPr lang="en-US" dirty="0"/>
              <a:t> where a </a:t>
            </a:r>
            <a:r>
              <a:rPr lang="en-US" dirty="0">
                <a:hlinkClick r:id="rId8" tooltip="Matrix (mathematics)"/>
              </a:rPr>
              <a:t>matrix</a:t>
            </a:r>
            <a:r>
              <a:rPr lang="en-US" dirty="0"/>
              <a:t> </a:t>
            </a:r>
            <a:r>
              <a:rPr lang="en-US" b="1" dirty="0"/>
              <a:t>V</a:t>
            </a:r>
            <a:r>
              <a:rPr lang="en-US" dirty="0"/>
              <a:t> is </a:t>
            </a:r>
            <a:r>
              <a:rPr lang="en-US" dirty="0">
                <a:hlinkClick r:id="rId9" tooltip="Matrix decomposition"/>
              </a:rPr>
              <a:t>factorized</a:t>
            </a:r>
            <a:r>
              <a:rPr lang="en-US" dirty="0"/>
              <a:t> into (usually) two matrices </a:t>
            </a:r>
            <a:r>
              <a:rPr lang="en-US" b="1" dirty="0"/>
              <a:t>W</a:t>
            </a:r>
            <a:r>
              <a:rPr lang="en-US" dirty="0"/>
              <a:t> and </a:t>
            </a:r>
            <a:r>
              <a:rPr lang="en-US" b="1" dirty="0"/>
              <a:t>H</a:t>
            </a:r>
            <a:r>
              <a:rPr lang="en-US" dirty="0"/>
              <a:t>, with the property that all three matrices have no negative elements.</a:t>
            </a:r>
          </a:p>
          <a:p>
            <a:endParaRPr lang="en-US" dirty="0"/>
          </a:p>
          <a:p>
            <a:endParaRPr lang="en-US" dirty="0"/>
          </a:p>
          <a:p>
            <a:endParaRPr lang="en-US" dirty="0"/>
          </a:p>
          <a:p>
            <a:r>
              <a:rPr lang="en-US" dirty="0"/>
              <a:t>This approach is popular for text data where predictors are word counts, imaging, and biological measures (e.g., the amount of RNA expressed for a specific gene).  </a:t>
            </a:r>
          </a:p>
          <a:p>
            <a:endParaRPr lang="en-US" dirty="0"/>
          </a:p>
        </p:txBody>
      </p:sp>
      <p:sp>
        <p:nvSpPr>
          <p:cNvPr id="3" name="Content Placeholder 2"/>
          <p:cNvSpPr>
            <a:spLocks noGrp="1"/>
          </p:cNvSpPr>
          <p:nvPr>
            <p:ph sz="quarter" idx="10"/>
          </p:nvPr>
        </p:nvSpPr>
        <p:spPr/>
        <p:txBody>
          <a:bodyPr/>
          <a:lstStyle/>
          <a:p>
            <a:r>
              <a:rPr lang="en-US" dirty="0"/>
              <a:t>Non-negative Matrix Factorization</a:t>
            </a:r>
          </a:p>
        </p:txBody>
      </p:sp>
      <p:pic>
        <p:nvPicPr>
          <p:cNvPr id="1026" name="Picture 2" descr="https://upload.wikimedia.org/wikipedia/commons/thumb/f/f9/NMF.png/400px-NMF.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3657600"/>
            <a:ext cx="3810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1939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7620000" cy="4525963"/>
          </a:xfrm>
        </p:spPr>
        <p:txBody>
          <a:bodyPr>
            <a:normAutofit fontScale="92500" lnSpcReduction="10000"/>
          </a:bodyPr>
          <a:lstStyle/>
          <a:p>
            <a:pPr marL="0" indent="0"/>
            <a:r>
              <a:rPr lang="en-US" b="1" dirty="0"/>
              <a:t>Partial least squares regression (PLS regression)</a:t>
            </a:r>
            <a:r>
              <a:rPr lang="en-US" dirty="0"/>
              <a:t> is a </a:t>
            </a:r>
            <a:r>
              <a:rPr lang="en-US" dirty="0">
                <a:hlinkClick r:id="rId2" tooltip="Statistics"/>
              </a:rPr>
              <a:t>statistical</a:t>
            </a:r>
            <a:r>
              <a:rPr lang="en-US" dirty="0"/>
              <a:t> method that bears some relation to </a:t>
            </a:r>
            <a:r>
              <a:rPr lang="en-US" dirty="0">
                <a:hlinkClick r:id="rId3" tooltip="Principal component regression"/>
              </a:rPr>
              <a:t>principal components regression</a:t>
            </a:r>
            <a:r>
              <a:rPr lang="en-US" dirty="0"/>
              <a:t>; instead of finding </a:t>
            </a:r>
            <a:r>
              <a:rPr lang="en-US" dirty="0">
                <a:hlinkClick r:id="rId4" tooltip="Hyperplane"/>
              </a:rPr>
              <a:t>hyperplanes</a:t>
            </a:r>
            <a:r>
              <a:rPr lang="en-US" dirty="0"/>
              <a:t> of maximum </a:t>
            </a:r>
            <a:r>
              <a:rPr lang="en-US" dirty="0">
                <a:hlinkClick r:id="rId5" tooltip="Variance"/>
              </a:rPr>
              <a:t>variance</a:t>
            </a:r>
            <a:r>
              <a:rPr lang="en-US" dirty="0"/>
              <a:t> between the response and independent variables, it finds a </a:t>
            </a:r>
            <a:r>
              <a:rPr lang="en-US" dirty="0">
                <a:hlinkClick r:id="rId6" tooltip="Linear regression"/>
              </a:rPr>
              <a:t>linear regression</a:t>
            </a:r>
            <a:r>
              <a:rPr lang="en-US" dirty="0"/>
              <a:t> model by projecting the </a:t>
            </a:r>
            <a:r>
              <a:rPr lang="en-US" dirty="0">
                <a:hlinkClick r:id="rId7" tooltip="Predicted variable"/>
              </a:rPr>
              <a:t>predicted variables</a:t>
            </a:r>
            <a:r>
              <a:rPr lang="en-US" dirty="0"/>
              <a:t> and the </a:t>
            </a:r>
            <a:r>
              <a:rPr lang="en-US" dirty="0">
                <a:hlinkClick r:id="rId8" tooltip="Observable variable"/>
              </a:rPr>
              <a:t>observable variables</a:t>
            </a:r>
            <a:r>
              <a:rPr lang="en-US" dirty="0"/>
              <a:t> to a new space. </a:t>
            </a:r>
          </a:p>
          <a:p>
            <a:pPr marL="0" indent="0"/>
            <a:r>
              <a:rPr lang="en-US" dirty="0"/>
              <a:t>Because both the </a:t>
            </a:r>
            <a:r>
              <a:rPr lang="en-US" i="1" dirty="0"/>
              <a:t>X</a:t>
            </a:r>
            <a:r>
              <a:rPr lang="en-US" dirty="0"/>
              <a:t> and </a:t>
            </a:r>
            <a:r>
              <a:rPr lang="en-US" i="1" dirty="0"/>
              <a:t>Y</a:t>
            </a:r>
            <a:r>
              <a:rPr lang="en-US" dirty="0"/>
              <a:t> data are projected to new spaces, the PLS family of methods are known as bilinear factor models. Partial least squares discriminant analysis (PLS-DA) is a variant used when the Y is categorical.</a:t>
            </a:r>
          </a:p>
          <a:p>
            <a:pPr marL="0" indent="0"/>
            <a:endParaRPr lang="en-US" dirty="0"/>
          </a:p>
          <a:p>
            <a:pPr marL="0" indent="0"/>
            <a:r>
              <a:rPr lang="en-US" dirty="0">
                <a:hlinkClick r:id="rId9"/>
              </a:rPr>
              <a:t>https://www.slideshare.net/dgrapov/4-partial-least-squares-modeling</a:t>
            </a:r>
            <a:endParaRPr lang="en-US" dirty="0"/>
          </a:p>
        </p:txBody>
      </p:sp>
      <p:sp>
        <p:nvSpPr>
          <p:cNvPr id="3" name="Content Placeholder 2"/>
          <p:cNvSpPr>
            <a:spLocks noGrp="1"/>
          </p:cNvSpPr>
          <p:nvPr>
            <p:ph sz="quarter" idx="10"/>
          </p:nvPr>
        </p:nvSpPr>
        <p:spPr/>
        <p:txBody>
          <a:bodyPr/>
          <a:lstStyle/>
          <a:p>
            <a:r>
              <a:rPr lang="en-US" dirty="0"/>
              <a:t>Partial Least Squares</a:t>
            </a:r>
          </a:p>
        </p:txBody>
      </p:sp>
      <p:pic>
        <p:nvPicPr>
          <p:cNvPr id="4" name="Picture 3"/>
          <p:cNvPicPr>
            <a:picLocks noChangeAspect="1"/>
          </p:cNvPicPr>
          <p:nvPr/>
        </p:nvPicPr>
        <p:blipFill>
          <a:blip r:embed="rId10"/>
          <a:stretch>
            <a:fillRect/>
          </a:stretch>
        </p:blipFill>
        <p:spPr>
          <a:xfrm>
            <a:off x="7772400" y="1493836"/>
            <a:ext cx="1371600" cy="4068763"/>
          </a:xfrm>
          <a:prstGeom prst="rect">
            <a:avLst/>
          </a:prstGeom>
        </p:spPr>
      </p:pic>
    </p:spTree>
    <p:extLst>
      <p:ext uri="{BB962C8B-B14F-4D97-AF65-F5344CB8AC3E}">
        <p14:creationId xmlns:p14="http://schemas.microsoft.com/office/powerpoint/2010/main" val="853970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95400" y="163027"/>
            <a:ext cx="5638799" cy="764364"/>
          </a:xfrm>
          <a:prstGeom prst="roundRect">
            <a:avLst/>
          </a:prstGeom>
          <a:solidFill>
            <a:schemeClr val="accent6">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IN" b="0" dirty="0">
                <a:ln w="0"/>
                <a:solidFill>
                  <a:schemeClr val="tx1"/>
                </a:solidFill>
                <a:effectLst>
                  <a:outerShdw blurRad="38100" dist="19050" dir="2700000" algn="tl" rotWithShape="0">
                    <a:schemeClr val="dk1">
                      <a:alpha val="40000"/>
                    </a:schemeClr>
                  </a:outerShdw>
                </a:effectLst>
              </a:rPr>
              <a:t>Feature Creation/ Construction</a:t>
            </a:r>
          </a:p>
        </p:txBody>
      </p:sp>
      <p:sp>
        <p:nvSpPr>
          <p:cNvPr id="3" name="Text Placeholder 2"/>
          <p:cNvSpPr>
            <a:spLocks noGrp="1"/>
          </p:cNvSpPr>
          <p:nvPr>
            <p:ph type="body" sz="quarter" idx="13"/>
          </p:nvPr>
        </p:nvSpPr>
        <p:spPr/>
        <p:txBody>
          <a:bodyPr/>
          <a:lstStyle/>
          <a:p>
            <a:pPr>
              <a:lnSpc>
                <a:spcPct val="150000"/>
              </a:lnSpc>
              <a:buFont typeface="Wingdings" panose="05000000000000000000" pitchFamily="2" charset="2"/>
              <a:buChar char="Ø"/>
            </a:pPr>
            <a:r>
              <a:rPr lang="en-IN" sz="1800" dirty="0"/>
              <a:t>Define Feature creation.</a:t>
            </a:r>
          </a:p>
          <a:p>
            <a:pPr>
              <a:lnSpc>
                <a:spcPct val="150000"/>
              </a:lnSpc>
              <a:buFont typeface="Wingdings" panose="05000000000000000000" pitchFamily="2" charset="2"/>
              <a:buChar char="Ø"/>
            </a:pPr>
            <a:r>
              <a:rPr lang="en-IN" sz="1800" dirty="0"/>
              <a:t>List the commonly used methodologies for Feature Creation.</a:t>
            </a:r>
          </a:p>
          <a:p>
            <a:pPr>
              <a:lnSpc>
                <a:spcPct val="150000"/>
              </a:lnSpc>
              <a:buFont typeface="Wingdings" panose="05000000000000000000" pitchFamily="2" charset="2"/>
              <a:buChar char="Ø"/>
            </a:pPr>
            <a:r>
              <a:rPr lang="en-IN" sz="1800" dirty="0"/>
              <a:t>Identify appropriate techniques to be used given a data set. </a:t>
            </a:r>
          </a:p>
          <a:p>
            <a:pPr>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29948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Feature </a:t>
            </a:r>
            <a:r>
              <a:rPr lang="en-IN" dirty="0"/>
              <a:t>Construction</a:t>
            </a:r>
            <a:endParaRPr lang="en-US" dirty="0"/>
          </a:p>
        </p:txBody>
      </p:sp>
      <p:sp>
        <p:nvSpPr>
          <p:cNvPr id="3" name="Text Placeholder 2"/>
          <p:cNvSpPr>
            <a:spLocks noGrp="1"/>
          </p:cNvSpPr>
          <p:nvPr>
            <p:ph type="body" sz="quarter" idx="13"/>
          </p:nvPr>
        </p:nvSpPr>
        <p:spPr>
          <a:xfrm>
            <a:off x="509353" y="1295400"/>
            <a:ext cx="8043496" cy="3543299"/>
          </a:xfrm>
        </p:spPr>
        <p:txBody>
          <a:bodyPr>
            <a:normAutofit/>
          </a:bodyPr>
          <a:lstStyle/>
          <a:p>
            <a:pPr algn="just">
              <a:lnSpc>
                <a:spcPct val="150000"/>
              </a:lnSpc>
              <a:buFont typeface="Wingdings" panose="05000000000000000000" pitchFamily="2" charset="2"/>
              <a:buChar char="Ø"/>
            </a:pPr>
            <a:r>
              <a:rPr lang="en-US" altLang="en-US" sz="1800" dirty="0">
                <a:solidFill>
                  <a:srgbClr val="FF0000"/>
                </a:solidFill>
              </a:rPr>
              <a:t>Create new attributes </a:t>
            </a:r>
            <a:r>
              <a:rPr lang="en-US" altLang="en-US" sz="1800" dirty="0"/>
              <a:t>that can capture important information in a data set much more efficiently than the original attributes.</a:t>
            </a:r>
          </a:p>
          <a:p>
            <a:pPr>
              <a:lnSpc>
                <a:spcPct val="150000"/>
              </a:lnSpc>
              <a:buFont typeface="Wingdings" panose="05000000000000000000" pitchFamily="2" charset="2"/>
              <a:buChar char="Ø"/>
            </a:pPr>
            <a:r>
              <a:rPr lang="en-US" altLang="en-US" sz="1800" dirty="0"/>
              <a:t>Three general methodologies:</a:t>
            </a:r>
          </a:p>
          <a:p>
            <a:pPr lvl="1">
              <a:lnSpc>
                <a:spcPct val="150000"/>
              </a:lnSpc>
              <a:buFont typeface="Wingdings" panose="05000000000000000000" pitchFamily="2" charset="2"/>
              <a:buChar char="ü"/>
            </a:pPr>
            <a:r>
              <a:rPr lang="en-US" altLang="en-US" sz="1800" dirty="0"/>
              <a:t>Mapping Data to New Space</a:t>
            </a:r>
          </a:p>
          <a:p>
            <a:pPr lvl="1">
              <a:lnSpc>
                <a:spcPct val="150000"/>
              </a:lnSpc>
              <a:buFont typeface="Wingdings" panose="05000000000000000000" pitchFamily="2" charset="2"/>
              <a:buChar char="ü"/>
            </a:pPr>
            <a:r>
              <a:rPr lang="en-US" altLang="en-US" sz="1800" dirty="0"/>
              <a:t>Feature Construction </a:t>
            </a:r>
          </a:p>
          <a:p>
            <a:pPr lvl="1">
              <a:lnSpc>
                <a:spcPct val="150000"/>
              </a:lnSpc>
              <a:buFont typeface="Wingdings" panose="05000000000000000000" pitchFamily="2" charset="2"/>
              <a:buChar char="ü"/>
            </a:pPr>
            <a:r>
              <a:rPr lang="en-US" altLang="en-US" sz="1800" dirty="0"/>
              <a:t>Feature Extraction</a:t>
            </a:r>
          </a:p>
          <a:p>
            <a:pPr lvl="1">
              <a:lnSpc>
                <a:spcPct val="150000"/>
              </a:lnSpc>
              <a:buFont typeface="Wingdings" panose="05000000000000000000" pitchFamily="2" charset="2"/>
              <a:buChar char="ü"/>
            </a:pPr>
            <a:endParaRPr lang="en-US" altLang="en-US" sz="1800" dirty="0"/>
          </a:p>
          <a:p>
            <a:endParaRPr lang="en-US" dirty="0"/>
          </a:p>
        </p:txBody>
      </p:sp>
      <p:graphicFrame>
        <p:nvGraphicFramePr>
          <p:cNvPr id="4" name="Diagram 3"/>
          <p:cNvGraphicFramePr/>
          <p:nvPr>
            <p:extLst>
              <p:ext uri="{D42A27DB-BD31-4B8C-83A1-F6EECF244321}">
                <p14:modId xmlns:p14="http://schemas.microsoft.com/office/powerpoint/2010/main" val="753581566"/>
              </p:ext>
            </p:extLst>
          </p:nvPr>
        </p:nvGraphicFramePr>
        <p:xfrm>
          <a:off x="390056" y="4191000"/>
          <a:ext cx="8282090" cy="251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3419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Mapping Data to a New Space</a:t>
            </a:r>
            <a:endParaRPr lang="en-US" dirty="0"/>
          </a:p>
        </p:txBody>
      </p:sp>
      <p:sp>
        <p:nvSpPr>
          <p:cNvPr id="12" name="Rectangle 3"/>
          <p:cNvSpPr>
            <a:spLocks noGrp="1" noChangeArrowheads="1"/>
          </p:cNvSpPr>
          <p:nvPr>
            <p:ph type="body" idx="4294967295"/>
          </p:nvPr>
        </p:nvSpPr>
        <p:spPr>
          <a:xfrm>
            <a:off x="1252538" y="1600200"/>
            <a:ext cx="6296025" cy="3771900"/>
          </a:xfrm>
          <a:prstGeom prst="rect">
            <a:avLst/>
          </a:prstGeom>
          <a:noFill/>
        </p:spPr>
        <p:txBody>
          <a:bodyPr/>
          <a:lstStyle/>
          <a:p>
            <a:pPr marL="214313" indent="-214313" algn="just">
              <a:lnSpc>
                <a:spcPct val="95000"/>
              </a:lnSpc>
              <a:tabLst>
                <a:tab pos="898922" algn="l"/>
              </a:tabLst>
            </a:pPr>
            <a:endParaRPr lang="en-US" altLang="en-US" b="1" dirty="0">
              <a:latin typeface="Times New Roman" panose="02020603050405020304" pitchFamily="18" charset="0"/>
              <a:cs typeface="Times New Roman" panose="02020603050405020304" pitchFamily="18" charset="0"/>
            </a:endParaRPr>
          </a:p>
          <a:p>
            <a:pPr marL="214313" indent="-214313" algn="just">
              <a:lnSpc>
                <a:spcPct val="95000"/>
              </a:lnSpc>
              <a:spcAft>
                <a:spcPts val="300"/>
              </a:spcAft>
              <a:buClr>
                <a:srgbClr val="0C7B9C"/>
              </a:buClr>
              <a:buSzPct val="75000"/>
              <a:buFont typeface="Wingdings" panose="05000000000000000000" pitchFamily="2" charset="2"/>
              <a:buChar char="Ø"/>
              <a:tabLst>
                <a:tab pos="898922" algn="l"/>
              </a:tabLst>
            </a:pPr>
            <a:endParaRPr lang="en-US" altLang="en-US" sz="1800" dirty="0">
              <a:latin typeface="Helvetica" panose="020B0604020202020204" pitchFamily="34" charset="0"/>
              <a:cs typeface="Helvetica" panose="020B0604020202020204" pitchFamily="34" charset="0"/>
            </a:endParaRPr>
          </a:p>
        </p:txBody>
      </p:sp>
      <p:grpSp>
        <p:nvGrpSpPr>
          <p:cNvPr id="3" name="Group 2"/>
          <p:cNvGrpSpPr/>
          <p:nvPr/>
        </p:nvGrpSpPr>
        <p:grpSpPr>
          <a:xfrm>
            <a:off x="332513" y="3339929"/>
            <a:ext cx="5886450" cy="2494056"/>
            <a:chOff x="1524000" y="2362200"/>
            <a:chExt cx="9144000" cy="4118169"/>
          </a:xfrm>
        </p:grpSpPr>
        <p:sp>
          <p:nvSpPr>
            <p:cNvPr id="13" name="Text Box 4"/>
            <p:cNvSpPr txBox="1">
              <a:spLocks noChangeArrowheads="1"/>
            </p:cNvSpPr>
            <p:nvPr/>
          </p:nvSpPr>
          <p:spPr bwMode="auto">
            <a:xfrm>
              <a:off x="3200401" y="3657599"/>
              <a:ext cx="1600200" cy="41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endParaRPr lang="en-US" altLang="en-US" sz="1050" b="1">
                <a:latin typeface="Arial" panose="020B0604020202020204" pitchFamily="34" charset="0"/>
              </a:endParaRPr>
            </a:p>
          </p:txBody>
        </p:sp>
        <p:sp>
          <p:nvSpPr>
            <p:cNvPr id="14" name="Rectangle 5"/>
            <p:cNvSpPr>
              <a:spLocks noChangeArrowheads="1"/>
            </p:cNvSpPr>
            <p:nvPr/>
          </p:nvSpPr>
          <p:spPr bwMode="auto">
            <a:xfrm>
              <a:off x="3241675" y="5984876"/>
              <a:ext cx="286961" cy="49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endParaRPr lang="en-US" altLang="en-US" sz="1350"/>
            </a:p>
          </p:txBody>
        </p:sp>
        <p:pic>
          <p:nvPicPr>
            <p:cNvPr id="1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r="8293"/>
            <a:stretch>
              <a:fillRect/>
            </a:stretch>
          </p:blipFill>
          <p:spPr bwMode="auto">
            <a:xfrm>
              <a:off x="7315200" y="2362200"/>
              <a:ext cx="33528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l="6253"/>
            <a:stretch>
              <a:fillRect/>
            </a:stretch>
          </p:blipFill>
          <p:spPr bwMode="auto">
            <a:xfrm>
              <a:off x="1524000" y="2362200"/>
              <a:ext cx="3427413"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8337" r="6209"/>
            <a:stretch>
              <a:fillRect/>
            </a:stretch>
          </p:blipFill>
          <p:spPr bwMode="auto">
            <a:xfrm>
              <a:off x="4572000" y="2362200"/>
              <a:ext cx="31242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 name="Text Box 9"/>
            <p:cNvSpPr txBox="1">
              <a:spLocks noChangeArrowheads="1"/>
            </p:cNvSpPr>
            <p:nvPr/>
          </p:nvSpPr>
          <p:spPr bwMode="auto">
            <a:xfrm>
              <a:off x="1797957" y="5354110"/>
              <a:ext cx="2590801" cy="49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r>
                <a:rPr lang="en-US" altLang="en-US" sz="1350" b="1" dirty="0">
                  <a:latin typeface="Helvetica" panose="020B0604020202020204" pitchFamily="34" charset="0"/>
                  <a:cs typeface="Helvetica" panose="020B0604020202020204" pitchFamily="34" charset="0"/>
                </a:rPr>
                <a:t>Two Sine Waves</a:t>
              </a:r>
            </a:p>
          </p:txBody>
        </p:sp>
        <p:sp>
          <p:nvSpPr>
            <p:cNvPr id="19" name="Text Box 10"/>
            <p:cNvSpPr txBox="1">
              <a:spLocks noChangeArrowheads="1"/>
            </p:cNvSpPr>
            <p:nvPr/>
          </p:nvSpPr>
          <p:spPr bwMode="auto">
            <a:xfrm>
              <a:off x="4608286" y="5376346"/>
              <a:ext cx="3352800" cy="8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r>
                <a:rPr lang="en-US" altLang="en-US" sz="1350" b="1" dirty="0">
                  <a:latin typeface="Helvetica" panose="020B0604020202020204" pitchFamily="34" charset="0"/>
                  <a:cs typeface="Helvetica" panose="020B0604020202020204" pitchFamily="34" charset="0"/>
                </a:rPr>
                <a:t>Two Sine Waves + Noise</a:t>
              </a:r>
            </a:p>
          </p:txBody>
        </p:sp>
        <p:sp>
          <p:nvSpPr>
            <p:cNvPr id="20" name="Text Box 11"/>
            <p:cNvSpPr txBox="1">
              <a:spLocks noChangeArrowheads="1"/>
            </p:cNvSpPr>
            <p:nvPr/>
          </p:nvSpPr>
          <p:spPr bwMode="auto">
            <a:xfrm>
              <a:off x="7961086" y="5378995"/>
              <a:ext cx="2514600" cy="49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r>
                <a:rPr lang="en-US" altLang="en-US" sz="1350" b="1" dirty="0">
                  <a:latin typeface="Helvetica" panose="020B0604020202020204" pitchFamily="34" charset="0"/>
                  <a:cs typeface="Helvetica" panose="020B0604020202020204" pitchFamily="34" charset="0"/>
                </a:rPr>
                <a:t>Frequency</a:t>
              </a:r>
            </a:p>
          </p:txBody>
        </p:sp>
      </p:grpSp>
      <p:sp>
        <p:nvSpPr>
          <p:cNvPr id="21" name="Rectangle 12"/>
          <p:cNvSpPr>
            <a:spLocks noChangeArrowheads="1"/>
          </p:cNvSpPr>
          <p:nvPr/>
        </p:nvSpPr>
        <p:spPr bwMode="auto">
          <a:xfrm>
            <a:off x="800100" y="1669711"/>
            <a:ext cx="6296025" cy="1643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marL="285750" indent="-285750" eaLnBrk="0" hangingPunct="0">
              <a:tabLst>
                <a:tab pos="1198563" algn="l"/>
              </a:tabLst>
              <a:defRPr>
                <a:solidFill>
                  <a:schemeClr val="tx1"/>
                </a:solidFill>
                <a:latin typeface="Trebuchet MS" panose="020B0603020202020204" pitchFamily="34" charset="0"/>
                <a:cs typeface="Arial" panose="020B0604020202020204" pitchFamily="34" charset="0"/>
              </a:defRPr>
            </a:lvl1pPr>
            <a:lvl2pPr marL="742950" indent="-285750" eaLnBrk="0" hangingPunct="0">
              <a:tabLst>
                <a:tab pos="1198563" algn="l"/>
              </a:tabLst>
              <a:defRPr>
                <a:solidFill>
                  <a:schemeClr val="tx1"/>
                </a:solidFill>
                <a:latin typeface="Trebuchet MS" panose="020B0603020202020204" pitchFamily="34" charset="0"/>
                <a:cs typeface="Arial" panose="020B0604020202020204" pitchFamily="34" charset="0"/>
              </a:defRPr>
            </a:lvl2pPr>
            <a:lvl3pPr marL="1143000" indent="-228600" eaLnBrk="0" hangingPunct="0">
              <a:tabLst>
                <a:tab pos="1198563" algn="l"/>
              </a:tabLst>
              <a:defRPr>
                <a:solidFill>
                  <a:schemeClr val="tx1"/>
                </a:solidFill>
                <a:latin typeface="Trebuchet MS" panose="020B0603020202020204" pitchFamily="34" charset="0"/>
                <a:cs typeface="Arial" panose="020B0604020202020204" pitchFamily="34" charset="0"/>
              </a:defRPr>
            </a:lvl3pPr>
            <a:lvl4pPr marL="1600200" indent="-228600" eaLnBrk="0" hangingPunct="0">
              <a:tabLst>
                <a:tab pos="1198563" algn="l"/>
              </a:tabLst>
              <a:defRPr>
                <a:solidFill>
                  <a:schemeClr val="tx1"/>
                </a:solidFill>
                <a:latin typeface="Trebuchet MS" panose="020B0603020202020204" pitchFamily="34" charset="0"/>
                <a:cs typeface="Arial" panose="020B0604020202020204" pitchFamily="34" charset="0"/>
              </a:defRPr>
            </a:lvl4pPr>
            <a:lvl5pPr marL="2057400" indent="-228600" eaLnBrk="0" hangingPunct="0">
              <a:tabLst>
                <a:tab pos="1198563" algn="l"/>
              </a:tabLst>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tabLst>
                <a:tab pos="1198563" algn="l"/>
              </a:tabLs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tabLst>
                <a:tab pos="1198563" algn="l"/>
              </a:tabLs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tabLst>
                <a:tab pos="1198563" algn="l"/>
              </a:tabLs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tabLst>
                <a:tab pos="1198563" algn="l"/>
              </a:tabLst>
              <a:defRPr>
                <a:solidFill>
                  <a:schemeClr val="tx1"/>
                </a:solidFill>
                <a:latin typeface="Trebuchet MS" panose="020B0603020202020204" pitchFamily="34" charset="0"/>
                <a:cs typeface="Arial" panose="020B0604020202020204" pitchFamily="34" charset="0"/>
              </a:defRPr>
            </a:lvl9pPr>
          </a:lstStyle>
          <a:p>
            <a:pPr algn="just" eaLnBrk="1" hangingPunct="1">
              <a:lnSpc>
                <a:spcPct val="150000"/>
              </a:lnSpc>
              <a:spcBef>
                <a:spcPct val="20000"/>
              </a:spcBef>
              <a:spcAft>
                <a:spcPts val="300"/>
              </a:spcAft>
              <a:buSzPct val="75000"/>
              <a:buFont typeface="Wingdings" panose="05000000000000000000" pitchFamily="2" charset="2"/>
              <a:buChar char="Ø"/>
            </a:pPr>
            <a:r>
              <a:rPr lang="en-US" altLang="en-US" dirty="0">
                <a:latin typeface="Helvetica" panose="020B0604020202020204" pitchFamily="34" charset="0"/>
                <a:cs typeface="Helvetica" panose="020B0604020202020204" pitchFamily="34" charset="0"/>
              </a:rPr>
              <a:t>Fourier transform</a:t>
            </a:r>
          </a:p>
          <a:p>
            <a:pPr algn="just" eaLnBrk="1" hangingPunct="1">
              <a:lnSpc>
                <a:spcPct val="150000"/>
              </a:lnSpc>
              <a:spcBef>
                <a:spcPct val="20000"/>
              </a:spcBef>
              <a:spcAft>
                <a:spcPts val="300"/>
              </a:spcAft>
              <a:buSzPct val="75000"/>
              <a:buFont typeface="Wingdings" panose="05000000000000000000" pitchFamily="2" charset="2"/>
              <a:buChar char="Ø"/>
            </a:pPr>
            <a:r>
              <a:rPr lang="en-US" altLang="en-US" dirty="0">
                <a:latin typeface="Helvetica" panose="020B0604020202020204" pitchFamily="34" charset="0"/>
                <a:cs typeface="Helvetica" panose="020B0604020202020204" pitchFamily="34" charset="0"/>
              </a:rPr>
              <a:t>Wavelet transform</a:t>
            </a:r>
          </a:p>
          <a:p>
            <a:pPr algn="just" eaLnBrk="1" hangingPunct="1">
              <a:lnSpc>
                <a:spcPct val="150000"/>
              </a:lnSpc>
              <a:spcBef>
                <a:spcPct val="20000"/>
              </a:spcBef>
              <a:spcAft>
                <a:spcPts val="300"/>
              </a:spcAft>
              <a:buSzPct val="75000"/>
              <a:buFont typeface="Wingdings" panose="05000000000000000000" pitchFamily="2" charset="2"/>
              <a:buChar char="Ø"/>
            </a:pPr>
            <a:r>
              <a:rPr lang="en-US" dirty="0">
                <a:latin typeface="Helvetica" panose="020B0604020202020204" pitchFamily="34" charset="0"/>
                <a:cs typeface="Helvetica" panose="020B0604020202020204" pitchFamily="34" charset="0"/>
              </a:rPr>
              <a:t>Scale-Invariant Feature Transform (</a:t>
            </a:r>
            <a:r>
              <a:rPr lang="en-US" altLang="en-US" dirty="0">
                <a:latin typeface="Helvetica" panose="020B0604020202020204" pitchFamily="34" charset="0"/>
                <a:cs typeface="Helvetica" panose="020B0604020202020204" pitchFamily="34" charset="0"/>
              </a:rPr>
              <a:t>SIFT)</a:t>
            </a:r>
          </a:p>
        </p:txBody>
      </p:sp>
      <p:pic>
        <p:nvPicPr>
          <p:cNvPr id="1026"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5181" y="3431475"/>
            <a:ext cx="2470219" cy="1720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76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normAutofit/>
          </a:bodyPr>
          <a:lstStyle/>
          <a:p>
            <a:pPr eaLnBrk="1" hangingPunct="1"/>
            <a:r>
              <a:rPr lang="en-US" altLang="en-US" sz="3200" b="1" dirty="0"/>
              <a:t>Mapping Data to a New Space</a:t>
            </a:r>
          </a:p>
        </p:txBody>
      </p:sp>
      <p:sp>
        <p:nvSpPr>
          <p:cNvPr id="30724" name="Rectangle 3"/>
          <p:cNvSpPr>
            <a:spLocks noGrp="1" noChangeArrowheads="1"/>
          </p:cNvSpPr>
          <p:nvPr>
            <p:ph idx="4294967295"/>
          </p:nvPr>
        </p:nvSpPr>
        <p:spPr>
          <a:xfrm>
            <a:off x="0" y="1600200"/>
            <a:ext cx="8229600" cy="4525963"/>
          </a:xfrm>
          <a:noFill/>
        </p:spPr>
        <p:txBody>
          <a:bodyPr vert="horz" lIns="67866" tIns="33338" rIns="67866" bIns="33338" rtlCol="0">
            <a:normAutofit/>
          </a:bodyPr>
          <a:lstStyle/>
          <a:p>
            <a:pPr marL="214313" indent="-214313" algn="just">
              <a:lnSpc>
                <a:spcPct val="95000"/>
              </a:lnSpc>
              <a:tabLst>
                <a:tab pos="898922" algn="l"/>
              </a:tabLst>
            </a:pPr>
            <a:endParaRPr lang="en-US" altLang="en-US" b="1">
              <a:latin typeface="Times New Roman" panose="02020603050405020304" pitchFamily="18" charset="0"/>
              <a:cs typeface="Times New Roman" panose="02020603050405020304" pitchFamily="18" charset="0"/>
            </a:endParaRPr>
          </a:p>
          <a:p>
            <a:pPr marL="214313" indent="-214313" algn="just">
              <a:lnSpc>
                <a:spcPct val="95000"/>
              </a:lnSpc>
              <a:tabLst>
                <a:tab pos="898922" algn="l"/>
              </a:tabLst>
            </a:pPr>
            <a:endParaRPr lang="en-US" altLang="en-US" b="1">
              <a:latin typeface="Times New Roman" panose="02020603050405020304" pitchFamily="18" charset="0"/>
              <a:cs typeface="Times New Roman" panose="02020603050405020304" pitchFamily="18" charset="0"/>
            </a:endParaRPr>
          </a:p>
        </p:txBody>
      </p:sp>
      <p:sp>
        <p:nvSpPr>
          <p:cNvPr id="30722" name="Rectangle 2061"/>
          <p:cNvSpPr>
            <a:spLocks noGrp="1" noChangeArrowheads="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1DFCA6EC-2325-477D-A28E-416C458E8CB3}" type="slidenum">
              <a:rPr lang="en-US" altLang="en-US" sz="900"/>
              <a:pPr eaLnBrk="1" hangingPunct="1"/>
              <a:t>14</a:t>
            </a:fld>
            <a:endParaRPr lang="en-US" altLang="en-US" sz="900"/>
          </a:p>
        </p:txBody>
      </p:sp>
      <p:sp>
        <p:nvSpPr>
          <p:cNvPr id="30725" name="Text Box 4"/>
          <p:cNvSpPr txBox="1">
            <a:spLocks noChangeArrowheads="1"/>
          </p:cNvSpPr>
          <p:nvPr/>
        </p:nvSpPr>
        <p:spPr bwMode="auto">
          <a:xfrm>
            <a:off x="2400300" y="3600450"/>
            <a:ext cx="12001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050" b="1">
              <a:latin typeface="Arial" panose="020B0604020202020204" pitchFamily="34" charset="0"/>
            </a:endParaRPr>
          </a:p>
        </p:txBody>
      </p:sp>
      <p:sp>
        <p:nvSpPr>
          <p:cNvPr id="30726" name="Rectangle 5"/>
          <p:cNvSpPr>
            <a:spLocks noChangeArrowheads="1"/>
          </p:cNvSpPr>
          <p:nvPr/>
        </p:nvSpPr>
        <p:spPr bwMode="auto">
          <a:xfrm>
            <a:off x="2431257" y="5345906"/>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050" b="1">
              <a:latin typeface="Arial" panose="020B0604020202020204" pitchFamily="34" charset="0"/>
            </a:endParaRPr>
          </a:p>
        </p:txBody>
      </p:sp>
      <p:pic>
        <p:nvPicPr>
          <p:cNvPr id="3072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r="8293"/>
          <a:stretch>
            <a:fillRect/>
          </a:stretch>
        </p:blipFill>
        <p:spPr bwMode="auto">
          <a:xfrm>
            <a:off x="4983246" y="3117934"/>
            <a:ext cx="3017754" cy="246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6253"/>
          <a:stretch>
            <a:fillRect/>
          </a:stretch>
        </p:blipFill>
        <p:spPr bwMode="auto">
          <a:xfrm>
            <a:off x="628650" y="3117934"/>
            <a:ext cx="3084911" cy="246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l="8337" r="6209"/>
          <a:stretch>
            <a:fillRect/>
          </a:stretch>
        </p:blipFill>
        <p:spPr bwMode="auto">
          <a:xfrm>
            <a:off x="2960152" y="3117934"/>
            <a:ext cx="2811998" cy="246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730" name="Text Box 9"/>
          <p:cNvSpPr txBox="1">
            <a:spLocks noChangeArrowheads="1"/>
          </p:cNvSpPr>
          <p:nvPr/>
        </p:nvSpPr>
        <p:spPr bwMode="auto">
          <a:xfrm>
            <a:off x="750565" y="5636893"/>
            <a:ext cx="1714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600" b="1" dirty="0">
                <a:latin typeface="Arial" panose="020B0604020202020204" pitchFamily="34" charset="0"/>
              </a:rPr>
              <a:t>Two Sine Waves</a:t>
            </a:r>
          </a:p>
        </p:txBody>
      </p:sp>
      <p:sp>
        <p:nvSpPr>
          <p:cNvPr id="30731" name="Text Box 10"/>
          <p:cNvSpPr txBox="1">
            <a:spLocks noChangeArrowheads="1"/>
          </p:cNvSpPr>
          <p:nvPr/>
        </p:nvSpPr>
        <p:spPr bwMode="auto">
          <a:xfrm>
            <a:off x="3163671" y="5708985"/>
            <a:ext cx="22633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600" b="1" dirty="0">
                <a:latin typeface="Arial" panose="020B0604020202020204" pitchFamily="34" charset="0"/>
              </a:rPr>
              <a:t>Two Sine Waves + Noise</a:t>
            </a:r>
          </a:p>
        </p:txBody>
      </p:sp>
      <p:sp>
        <p:nvSpPr>
          <p:cNvPr id="30732" name="Text Box 11"/>
          <p:cNvSpPr txBox="1">
            <a:spLocks noChangeArrowheads="1"/>
          </p:cNvSpPr>
          <p:nvPr/>
        </p:nvSpPr>
        <p:spPr bwMode="auto">
          <a:xfrm>
            <a:off x="6096000" y="5630362"/>
            <a:ext cx="22633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600" b="1" dirty="0">
                <a:latin typeface="Arial" panose="020B0604020202020204" pitchFamily="34" charset="0"/>
              </a:rPr>
              <a:t>Frequency</a:t>
            </a:r>
          </a:p>
        </p:txBody>
      </p:sp>
      <p:sp>
        <p:nvSpPr>
          <p:cNvPr id="30733" name="Rectangle 12"/>
          <p:cNvSpPr>
            <a:spLocks noChangeArrowheads="1"/>
          </p:cNvSpPr>
          <p:nvPr/>
        </p:nvSpPr>
        <p:spPr bwMode="auto">
          <a:xfrm>
            <a:off x="1366838" y="1885950"/>
            <a:ext cx="62960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marL="285750" indent="-285750" eaLnBrk="0" hangingPunct="0">
              <a:tabLst>
                <a:tab pos="1198563" algn="l"/>
              </a:tabLst>
              <a:defRPr sz="2400">
                <a:solidFill>
                  <a:schemeClr val="tx1"/>
                </a:solidFill>
                <a:latin typeface="Tahoma" panose="020B0604030504040204" pitchFamily="34" charset="0"/>
              </a:defRPr>
            </a:lvl1pPr>
            <a:lvl2pPr marL="742950" indent="-285750" eaLnBrk="0" hangingPunct="0">
              <a:tabLst>
                <a:tab pos="1198563" algn="l"/>
              </a:tabLst>
              <a:defRPr sz="2400">
                <a:solidFill>
                  <a:schemeClr val="tx1"/>
                </a:solidFill>
                <a:latin typeface="Tahoma" panose="020B0604030504040204" pitchFamily="34" charset="0"/>
              </a:defRPr>
            </a:lvl2pPr>
            <a:lvl3pPr marL="1143000" indent="-228600" eaLnBrk="0" hangingPunct="0">
              <a:tabLst>
                <a:tab pos="1198563" algn="l"/>
              </a:tabLst>
              <a:defRPr sz="2400">
                <a:solidFill>
                  <a:schemeClr val="tx1"/>
                </a:solidFill>
                <a:latin typeface="Tahoma" panose="020B0604030504040204" pitchFamily="34" charset="0"/>
              </a:defRPr>
            </a:lvl3pPr>
            <a:lvl4pPr marL="1600200" indent="-228600" eaLnBrk="0" hangingPunct="0">
              <a:tabLst>
                <a:tab pos="1198563" algn="l"/>
              </a:tabLst>
              <a:defRPr sz="2400">
                <a:solidFill>
                  <a:schemeClr val="tx1"/>
                </a:solidFill>
                <a:latin typeface="Tahoma" panose="020B0604030504040204" pitchFamily="34" charset="0"/>
              </a:defRPr>
            </a:lvl4pPr>
            <a:lvl5pPr marL="2057400" indent="-228600" eaLnBrk="0" hangingPunct="0">
              <a:tabLst>
                <a:tab pos="1198563" algn="l"/>
              </a:tabLst>
              <a:defRPr sz="2400">
                <a:solidFill>
                  <a:schemeClr val="tx1"/>
                </a:solidFill>
                <a:latin typeface="Tahoma" panose="020B0604030504040204" pitchFamily="34" charset="0"/>
              </a:defRPr>
            </a:lvl5pPr>
            <a:lvl6pPr marL="25146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6pPr>
            <a:lvl7pPr marL="29718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7pPr>
            <a:lvl8pPr marL="34290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8pPr>
            <a:lvl9pPr marL="38862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9pPr>
          </a:lstStyle>
          <a:p>
            <a:pPr algn="just" eaLnBrk="1" hangingPunct="1">
              <a:lnSpc>
                <a:spcPct val="95000"/>
              </a:lnSpc>
              <a:spcBef>
                <a:spcPct val="20000"/>
              </a:spcBef>
              <a:buClr>
                <a:schemeClr val="folHlink"/>
              </a:buClr>
              <a:buSzPct val="60000"/>
              <a:buFont typeface="Wingdings" panose="05000000000000000000" pitchFamily="2" charset="2"/>
              <a:buChar char="n"/>
            </a:pPr>
            <a:r>
              <a:rPr lang="en-US" altLang="en-US" sz="2100" b="1">
                <a:latin typeface="Calibri" panose="020F0502020204030204" pitchFamily="34" charset="0"/>
                <a:cs typeface="Tahoma" panose="020B0604030504040204" pitchFamily="34" charset="0"/>
              </a:rPr>
              <a:t>Fourier transform</a:t>
            </a:r>
          </a:p>
          <a:p>
            <a:pPr algn="just" eaLnBrk="1" hangingPunct="1">
              <a:lnSpc>
                <a:spcPct val="95000"/>
              </a:lnSpc>
              <a:spcBef>
                <a:spcPct val="20000"/>
              </a:spcBef>
              <a:buClr>
                <a:schemeClr val="folHlink"/>
              </a:buClr>
              <a:buSzPct val="60000"/>
              <a:buFont typeface="Wingdings" panose="05000000000000000000" pitchFamily="2" charset="2"/>
              <a:buChar char="n"/>
            </a:pPr>
            <a:r>
              <a:rPr lang="en-US" altLang="en-US" sz="2100" b="1">
                <a:latin typeface="Calibri" panose="020F0502020204030204" pitchFamily="34" charset="0"/>
                <a:cs typeface="Tahoma" panose="020B0604030504040204" pitchFamily="34" charset="0"/>
              </a:rPr>
              <a:t>Wavelet transform </a:t>
            </a:r>
          </a:p>
        </p:txBody>
      </p:sp>
    </p:spTree>
    <p:extLst>
      <p:ext uri="{BB962C8B-B14F-4D97-AF65-F5344CB8AC3E}">
        <p14:creationId xmlns:p14="http://schemas.microsoft.com/office/powerpoint/2010/main" val="3091079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a:bodyPr>
          <a:lstStyle/>
          <a:p>
            <a:pPr eaLnBrk="1" hangingPunct="1"/>
            <a:r>
              <a:rPr lang="en-US" altLang="en-US" sz="3600" b="1" dirty="0"/>
              <a:t>Wavelet Transformation</a:t>
            </a:r>
            <a:r>
              <a:rPr lang="en-US" altLang="en-US" sz="2800" b="1" dirty="0"/>
              <a:t> </a:t>
            </a:r>
          </a:p>
        </p:txBody>
      </p:sp>
      <p:sp>
        <p:nvSpPr>
          <p:cNvPr id="32772" name="Rectangle 3"/>
          <p:cNvSpPr>
            <a:spLocks noGrp="1" noChangeArrowheads="1"/>
          </p:cNvSpPr>
          <p:nvPr>
            <p:ph idx="4294967295"/>
          </p:nvPr>
        </p:nvSpPr>
        <p:spPr>
          <a:xfrm>
            <a:off x="457200" y="1464972"/>
            <a:ext cx="8534400" cy="4351338"/>
          </a:xfrm>
        </p:spPr>
        <p:txBody>
          <a:bodyPr>
            <a:noAutofit/>
          </a:bodyPr>
          <a:lstStyle/>
          <a:p>
            <a:pPr eaLnBrk="1" hangingPunct="1">
              <a:lnSpc>
                <a:spcPct val="110000"/>
              </a:lnSpc>
            </a:pPr>
            <a:r>
              <a:rPr lang="en-US" altLang="en-US" sz="2400" dirty="0">
                <a:latin typeface="Calibri" panose="020F0502020204030204" pitchFamily="34" charset="0"/>
              </a:rPr>
              <a:t>Discrete wavelet transform (DWT) for linear signal processing, multi-resolution analysis</a:t>
            </a:r>
          </a:p>
          <a:p>
            <a:pPr eaLnBrk="1" hangingPunct="1">
              <a:lnSpc>
                <a:spcPct val="110000"/>
              </a:lnSpc>
            </a:pPr>
            <a:r>
              <a:rPr lang="en-US" altLang="en-US" sz="2400" dirty="0">
                <a:latin typeface="Calibri" panose="020F0502020204030204" pitchFamily="34" charset="0"/>
              </a:rPr>
              <a:t>Compressed approximation: store only a small fraction of the strongest of the wavelet coefficients</a:t>
            </a:r>
          </a:p>
          <a:p>
            <a:pPr eaLnBrk="1" hangingPunct="1">
              <a:lnSpc>
                <a:spcPct val="110000"/>
              </a:lnSpc>
            </a:pPr>
            <a:r>
              <a:rPr lang="en-US" altLang="en-US" sz="2400" dirty="0">
                <a:latin typeface="Calibri" panose="020F0502020204030204" pitchFamily="34" charset="0"/>
              </a:rPr>
              <a:t>Similar to discrete Fourier transform (DFT), but better </a:t>
            </a:r>
            <a:r>
              <a:rPr lang="en-US" altLang="en-US" sz="2400" dirty="0" err="1">
                <a:latin typeface="Calibri" panose="020F0502020204030204" pitchFamily="34" charset="0"/>
              </a:rPr>
              <a:t>lossy</a:t>
            </a:r>
            <a:r>
              <a:rPr lang="en-US" altLang="en-US" sz="2400" dirty="0">
                <a:latin typeface="Calibri" panose="020F0502020204030204" pitchFamily="34" charset="0"/>
              </a:rPr>
              <a:t> compression, localized in space</a:t>
            </a:r>
          </a:p>
          <a:p>
            <a:pPr eaLnBrk="1" hangingPunct="1">
              <a:lnSpc>
                <a:spcPct val="110000"/>
              </a:lnSpc>
            </a:pPr>
            <a:r>
              <a:rPr lang="en-US" altLang="en-US" sz="2400" dirty="0">
                <a:latin typeface="Calibri" panose="020F0502020204030204" pitchFamily="34" charset="0"/>
              </a:rPr>
              <a:t>Method:</a:t>
            </a:r>
          </a:p>
          <a:p>
            <a:pPr lvl="1" eaLnBrk="1" hangingPunct="1">
              <a:lnSpc>
                <a:spcPct val="110000"/>
              </a:lnSpc>
            </a:pPr>
            <a:r>
              <a:rPr lang="en-US" altLang="en-US" sz="1800" dirty="0">
                <a:latin typeface="Calibri" panose="020F0502020204030204" pitchFamily="34" charset="0"/>
              </a:rPr>
              <a:t>Length, L, must be an integer power of 2 (padding with 0’s, when necessary)</a:t>
            </a:r>
          </a:p>
          <a:p>
            <a:pPr lvl="1" eaLnBrk="1" hangingPunct="1">
              <a:lnSpc>
                <a:spcPct val="110000"/>
              </a:lnSpc>
            </a:pPr>
            <a:r>
              <a:rPr lang="en-US" altLang="en-US" sz="1800" dirty="0">
                <a:latin typeface="Calibri" panose="020F0502020204030204" pitchFamily="34" charset="0"/>
              </a:rPr>
              <a:t>Each transform has 2 functions: smoothing, difference</a:t>
            </a:r>
          </a:p>
          <a:p>
            <a:pPr lvl="1" eaLnBrk="1" hangingPunct="1">
              <a:lnSpc>
                <a:spcPct val="110000"/>
              </a:lnSpc>
            </a:pPr>
            <a:r>
              <a:rPr lang="en-US" altLang="en-US" sz="1800" dirty="0">
                <a:latin typeface="Calibri" panose="020F0502020204030204" pitchFamily="34" charset="0"/>
              </a:rPr>
              <a:t>Applies to pairs of data, resulting in two set of data of length L/2</a:t>
            </a:r>
          </a:p>
          <a:p>
            <a:pPr lvl="1" eaLnBrk="1" hangingPunct="1">
              <a:lnSpc>
                <a:spcPct val="110000"/>
              </a:lnSpc>
            </a:pPr>
            <a:r>
              <a:rPr lang="en-US" altLang="en-US" sz="1800" dirty="0">
                <a:latin typeface="Calibri" panose="020F0502020204030204" pitchFamily="34" charset="0"/>
              </a:rPr>
              <a:t>Applies two functions recursively, until reaches the desired length</a:t>
            </a:r>
          </a:p>
        </p:txBody>
      </p:sp>
      <p:sp>
        <p:nvSpPr>
          <p:cNvPr id="32770" name="Rectangle 2061"/>
          <p:cNvSpPr>
            <a:spLocks noGrp="1" noChangeArrowheads="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06C4023D-CDEE-4BF5-9E37-999C42D9806A}" type="slidenum">
              <a:rPr lang="en-US" altLang="en-US" sz="900"/>
              <a:pPr eaLnBrk="1" hangingPunct="1"/>
              <a:t>15</a:t>
            </a:fld>
            <a:endParaRPr lang="en-US" altLang="en-US" sz="900"/>
          </a:p>
        </p:txBody>
      </p:sp>
    </p:spTree>
    <p:extLst>
      <p:ext uri="{BB962C8B-B14F-4D97-AF65-F5344CB8AC3E}">
        <p14:creationId xmlns:p14="http://schemas.microsoft.com/office/powerpoint/2010/main" val="647874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normAutofit/>
          </a:bodyPr>
          <a:lstStyle/>
          <a:p>
            <a:pPr eaLnBrk="1" hangingPunct="1"/>
            <a:r>
              <a:rPr lang="en-US" altLang="en-US" sz="3600" b="1" dirty="0"/>
              <a:t>Wavelet Decomposition</a:t>
            </a:r>
          </a:p>
        </p:txBody>
      </p:sp>
      <p:sp>
        <p:nvSpPr>
          <p:cNvPr id="33796" name="Rectangle 3"/>
          <p:cNvSpPr>
            <a:spLocks noGrp="1" noChangeArrowheads="1"/>
          </p:cNvSpPr>
          <p:nvPr>
            <p:ph idx="4294967295"/>
          </p:nvPr>
        </p:nvSpPr>
        <p:spPr>
          <a:xfrm>
            <a:off x="654776" y="1600200"/>
            <a:ext cx="7886700" cy="4351338"/>
          </a:xfrm>
        </p:spPr>
        <p:txBody>
          <a:bodyPr>
            <a:normAutofit/>
          </a:bodyPr>
          <a:lstStyle/>
          <a:p>
            <a:pPr eaLnBrk="1" hangingPunct="1">
              <a:lnSpc>
                <a:spcPct val="110000"/>
              </a:lnSpc>
            </a:pPr>
            <a:r>
              <a:rPr lang="en-US" altLang="en-US" sz="2000" dirty="0">
                <a:latin typeface="Calibri" panose="020F0502020204030204" pitchFamily="34" charset="0"/>
              </a:rPr>
              <a:t>Wavelets: A math tool for space-efficient hierarchical decomposition of functions </a:t>
            </a:r>
          </a:p>
          <a:p>
            <a:pPr eaLnBrk="1" hangingPunct="1">
              <a:lnSpc>
                <a:spcPct val="110000"/>
              </a:lnSpc>
            </a:pPr>
            <a:r>
              <a:rPr lang="en-US" altLang="en-US" sz="2000" dirty="0">
                <a:latin typeface="Calibri" panose="020F0502020204030204" pitchFamily="34" charset="0"/>
              </a:rPr>
              <a:t>S = [2, 2, 0, 2, 3, 5, 4, 4] can be transformed to S</a:t>
            </a:r>
            <a:r>
              <a:rPr lang="en-US" altLang="en-US" sz="2000" baseline="-25000" dirty="0">
                <a:latin typeface="Calibri" panose="020F0502020204030204" pitchFamily="34" charset="0"/>
              </a:rPr>
              <a:t>^ </a:t>
            </a:r>
            <a:r>
              <a:rPr lang="en-US" altLang="en-US" sz="2000" dirty="0">
                <a:latin typeface="Calibri" panose="020F0502020204030204" pitchFamily="34" charset="0"/>
              </a:rPr>
              <a:t>= [2</a:t>
            </a:r>
            <a:r>
              <a:rPr lang="en-US" altLang="en-US" sz="2000" baseline="30000" dirty="0">
                <a:latin typeface="Calibri" panose="020F0502020204030204" pitchFamily="34" charset="0"/>
              </a:rPr>
              <a:t>3</a:t>
            </a:r>
            <a:r>
              <a:rPr lang="en-US" altLang="en-US" sz="2000" dirty="0">
                <a:latin typeface="Calibri" panose="020F0502020204030204" pitchFamily="34" charset="0"/>
              </a:rPr>
              <a:t>/</a:t>
            </a:r>
            <a:r>
              <a:rPr lang="en-US" altLang="en-US" sz="2000" baseline="-25000" dirty="0">
                <a:latin typeface="Calibri" panose="020F0502020204030204" pitchFamily="34" charset="0"/>
              </a:rPr>
              <a:t>4</a:t>
            </a:r>
            <a:r>
              <a:rPr lang="en-US" altLang="en-US" sz="2000" dirty="0">
                <a:latin typeface="Calibri" panose="020F0502020204030204" pitchFamily="34" charset="0"/>
              </a:rPr>
              <a:t>, -1</a:t>
            </a:r>
            <a:r>
              <a:rPr lang="en-US" altLang="en-US" sz="2000" baseline="30000" dirty="0">
                <a:latin typeface="Calibri" panose="020F0502020204030204" pitchFamily="34" charset="0"/>
              </a:rPr>
              <a:t>1</a:t>
            </a:r>
            <a:r>
              <a:rPr lang="en-US" altLang="en-US" sz="2000" dirty="0">
                <a:latin typeface="Calibri" panose="020F0502020204030204" pitchFamily="34" charset="0"/>
              </a:rPr>
              <a:t>/</a:t>
            </a:r>
            <a:r>
              <a:rPr lang="en-US" altLang="en-US" sz="2000" baseline="-25000" dirty="0">
                <a:latin typeface="Calibri" panose="020F0502020204030204" pitchFamily="34" charset="0"/>
              </a:rPr>
              <a:t>4</a:t>
            </a:r>
            <a:r>
              <a:rPr lang="en-US" altLang="en-US" sz="2000" dirty="0">
                <a:latin typeface="Calibri" panose="020F0502020204030204" pitchFamily="34" charset="0"/>
              </a:rPr>
              <a:t>, </a:t>
            </a:r>
            <a:r>
              <a:rPr lang="en-US" altLang="en-US" sz="2000" baseline="30000" dirty="0">
                <a:latin typeface="Calibri" panose="020F0502020204030204" pitchFamily="34" charset="0"/>
              </a:rPr>
              <a:t>1</a:t>
            </a:r>
            <a:r>
              <a:rPr lang="en-US" altLang="en-US" sz="2000" dirty="0">
                <a:latin typeface="Calibri" panose="020F0502020204030204" pitchFamily="34" charset="0"/>
              </a:rPr>
              <a:t>/</a:t>
            </a:r>
            <a:r>
              <a:rPr lang="en-US" altLang="en-US" sz="2000" baseline="-25000" dirty="0">
                <a:latin typeface="Calibri" panose="020F0502020204030204" pitchFamily="34" charset="0"/>
              </a:rPr>
              <a:t>2</a:t>
            </a:r>
            <a:r>
              <a:rPr lang="en-US" altLang="en-US" sz="2000" dirty="0">
                <a:latin typeface="Calibri" panose="020F0502020204030204" pitchFamily="34" charset="0"/>
              </a:rPr>
              <a:t>, 0, 0, -1, -1, 0]</a:t>
            </a:r>
          </a:p>
          <a:p>
            <a:pPr eaLnBrk="1" hangingPunct="1">
              <a:lnSpc>
                <a:spcPct val="110000"/>
              </a:lnSpc>
            </a:pPr>
            <a:r>
              <a:rPr lang="en-US" altLang="en-US" sz="2000" dirty="0">
                <a:latin typeface="Calibri" panose="020F0502020204030204" pitchFamily="34" charset="0"/>
              </a:rPr>
              <a:t>Compression: many small detail coefficients can be replaced by 0’s, and only the significant coefficients are retained</a:t>
            </a:r>
          </a:p>
        </p:txBody>
      </p:sp>
      <p:sp>
        <p:nvSpPr>
          <p:cNvPr id="33794" name="Rectangle 2061"/>
          <p:cNvSpPr>
            <a:spLocks noGrp="1" noChangeArrowheads="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2AB63226-1DD7-4BD5-BCFA-443662D3271B}" type="slidenum">
              <a:rPr lang="en-US" altLang="en-US" sz="900"/>
              <a:pPr eaLnBrk="1" hangingPunct="1"/>
              <a:t>16</a:t>
            </a:fld>
            <a:endParaRPr lang="en-US" altLang="en-US" sz="900"/>
          </a:p>
        </p:txBody>
      </p:sp>
      <p:pic>
        <p:nvPicPr>
          <p:cNvPr id="337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4267200"/>
            <a:ext cx="5657850" cy="153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pic>
    </p:spTree>
    <p:extLst>
      <p:ext uri="{BB962C8B-B14F-4D97-AF65-F5344CB8AC3E}">
        <p14:creationId xmlns:p14="http://schemas.microsoft.com/office/powerpoint/2010/main" val="2079304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construction </a:t>
            </a:r>
          </a:p>
        </p:txBody>
      </p:sp>
      <p:sp>
        <p:nvSpPr>
          <p:cNvPr id="4" name="Text Placeholder 3"/>
          <p:cNvSpPr>
            <a:spLocks noGrp="1"/>
          </p:cNvSpPr>
          <p:nvPr>
            <p:ph type="body" sz="quarter" idx="14"/>
          </p:nvPr>
        </p:nvSpPr>
        <p:spPr>
          <a:xfrm>
            <a:off x="246935" y="1714501"/>
            <a:ext cx="8397717" cy="742949"/>
          </a:xfrm>
        </p:spPr>
        <p:txBody>
          <a:bodyPr>
            <a:noAutofit/>
          </a:bodyPr>
          <a:lstStyle/>
          <a:p>
            <a:pPr marL="257175" indent="-257175">
              <a:lnSpc>
                <a:spcPct val="150000"/>
              </a:lnSpc>
              <a:buFont typeface="Wingdings" panose="05000000000000000000" pitchFamily="2" charset="2"/>
              <a:buChar char="Ø"/>
            </a:pPr>
            <a:r>
              <a:rPr lang="en-US" sz="1800" dirty="0">
                <a:solidFill>
                  <a:schemeClr val="tx1"/>
                </a:solidFill>
              </a:rPr>
              <a:t>Create dummy features: Often used to </a:t>
            </a:r>
            <a:r>
              <a:rPr lang="en-US" sz="1800" dirty="0">
                <a:solidFill>
                  <a:srgbClr val="FF0000"/>
                </a:solidFill>
              </a:rPr>
              <a:t>convert categorical variable into numerical variables.</a:t>
            </a:r>
          </a:p>
          <a:p>
            <a:pPr marL="257175" indent="-257175">
              <a:lnSpc>
                <a:spcPct val="150000"/>
              </a:lnSpc>
              <a:buFont typeface="Wingdings" panose="05000000000000000000" pitchFamily="2" charset="2"/>
              <a:buChar char="Ø"/>
            </a:pPr>
            <a:endParaRPr lang="en-US" sz="1800" dirty="0">
              <a:solidFill>
                <a:schemeClr val="tx1"/>
              </a:solidFill>
            </a:endParaRPr>
          </a:p>
          <a:p>
            <a:pPr marL="257175" indent="-257175">
              <a:lnSpc>
                <a:spcPct val="150000"/>
              </a:lnSpc>
              <a:buFont typeface="Wingdings" panose="05000000000000000000" pitchFamily="2" charset="2"/>
              <a:buChar char="Ø"/>
            </a:pPr>
            <a:endParaRPr lang="en-US" sz="1800" dirty="0">
              <a:solidFill>
                <a:schemeClr val="tx1"/>
              </a:solidFill>
            </a:endParaRPr>
          </a:p>
        </p:txBody>
      </p:sp>
      <p:graphicFrame>
        <p:nvGraphicFramePr>
          <p:cNvPr id="5" name="Table 4"/>
          <p:cNvGraphicFramePr>
            <a:graphicFrameLocks noGrp="1"/>
          </p:cNvGraphicFramePr>
          <p:nvPr/>
        </p:nvGraphicFramePr>
        <p:xfrm>
          <a:off x="701109" y="2937510"/>
          <a:ext cx="7489371" cy="2263140"/>
        </p:xfrm>
        <a:graphic>
          <a:graphicData uri="http://schemas.openxmlformats.org/drawingml/2006/table">
            <a:tbl>
              <a:tblPr firstRow="1" bandRow="1">
                <a:tableStyleId>{5C22544A-7EE6-4342-B048-85BDC9FD1C3A}</a:tableStyleId>
              </a:tblPr>
              <a:tblGrid>
                <a:gridCol w="1660072">
                  <a:extLst>
                    <a:ext uri="{9D8B030D-6E8A-4147-A177-3AD203B41FA5}">
                      <a16:colId xmlns:a16="http://schemas.microsoft.com/office/drawing/2014/main" val="2261144522"/>
                    </a:ext>
                  </a:extLst>
                </a:gridCol>
                <a:gridCol w="1085850">
                  <a:extLst>
                    <a:ext uri="{9D8B030D-6E8A-4147-A177-3AD203B41FA5}">
                      <a16:colId xmlns:a16="http://schemas.microsoft.com/office/drawing/2014/main" val="3111852493"/>
                    </a:ext>
                  </a:extLst>
                </a:gridCol>
                <a:gridCol w="2057400">
                  <a:extLst>
                    <a:ext uri="{9D8B030D-6E8A-4147-A177-3AD203B41FA5}">
                      <a16:colId xmlns:a16="http://schemas.microsoft.com/office/drawing/2014/main" val="3718857884"/>
                    </a:ext>
                  </a:extLst>
                </a:gridCol>
                <a:gridCol w="1085850">
                  <a:extLst>
                    <a:ext uri="{9D8B030D-6E8A-4147-A177-3AD203B41FA5}">
                      <a16:colId xmlns:a16="http://schemas.microsoft.com/office/drawing/2014/main" val="3563963978"/>
                    </a:ext>
                  </a:extLst>
                </a:gridCol>
                <a:gridCol w="857250">
                  <a:extLst>
                    <a:ext uri="{9D8B030D-6E8A-4147-A177-3AD203B41FA5}">
                      <a16:colId xmlns:a16="http://schemas.microsoft.com/office/drawing/2014/main" val="147435047"/>
                    </a:ext>
                  </a:extLst>
                </a:gridCol>
                <a:gridCol w="742949">
                  <a:extLst>
                    <a:ext uri="{9D8B030D-6E8A-4147-A177-3AD203B41FA5}">
                      <a16:colId xmlns:a16="http://schemas.microsoft.com/office/drawing/2014/main" val="995328543"/>
                    </a:ext>
                  </a:extLst>
                </a:gridCol>
              </a:tblGrid>
              <a:tr h="891540">
                <a:tc>
                  <a:txBody>
                    <a:bodyPr/>
                    <a:lstStyle/>
                    <a:p>
                      <a:r>
                        <a:rPr lang="en-US" sz="1800" b="1" kern="1200" dirty="0" err="1">
                          <a:solidFill>
                            <a:schemeClr val="bg1"/>
                          </a:solidFill>
                          <a:latin typeface="Helvetica" panose="020B0604020202020204" pitchFamily="34" charset="0"/>
                          <a:ea typeface="+mn-ea"/>
                          <a:cs typeface="Helvetica" panose="020B0604020202020204" pitchFamily="34" charset="0"/>
                        </a:rPr>
                        <a:t>Customer_ID</a:t>
                      </a:r>
                      <a:endParaRPr lang="en-US" sz="1800" b="1" kern="1200" dirty="0">
                        <a:solidFill>
                          <a:schemeClr val="bg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b="1" kern="1200" dirty="0">
                          <a:solidFill>
                            <a:schemeClr val="bg1"/>
                          </a:solidFill>
                          <a:latin typeface="Helvetica" panose="020B0604020202020204" pitchFamily="34" charset="0"/>
                          <a:ea typeface="+mn-ea"/>
                          <a:cs typeface="Helvetica" panose="020B0604020202020204" pitchFamily="34" charset="0"/>
                        </a:rPr>
                        <a:t>Gender</a:t>
                      </a:r>
                    </a:p>
                  </a:txBody>
                  <a:tcPr marL="68580" marR="68580" marT="34290" marB="34290"/>
                </a:tc>
                <a:tc>
                  <a:txBody>
                    <a:bodyPr/>
                    <a:lstStyle/>
                    <a:p>
                      <a:r>
                        <a:rPr lang="en-US" sz="1800" b="1" kern="1200" dirty="0" err="1">
                          <a:solidFill>
                            <a:schemeClr val="bg1"/>
                          </a:solidFill>
                          <a:latin typeface="Helvetica" panose="020B0604020202020204" pitchFamily="34" charset="0"/>
                          <a:ea typeface="+mn-ea"/>
                          <a:cs typeface="Helvetica" panose="020B0604020202020204" pitchFamily="34" charset="0"/>
                        </a:rPr>
                        <a:t>Paymet_Method</a:t>
                      </a:r>
                      <a:endParaRPr lang="en-US" sz="1800" b="1" kern="1200" dirty="0">
                        <a:solidFill>
                          <a:schemeClr val="bg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b="1" kern="1200" dirty="0">
                          <a:solidFill>
                            <a:schemeClr val="bg1"/>
                          </a:solidFill>
                          <a:latin typeface="Helvetica" panose="020B0604020202020204" pitchFamily="34" charset="0"/>
                          <a:ea typeface="+mn-ea"/>
                          <a:cs typeface="Helvetica" panose="020B0604020202020204" pitchFamily="34" charset="0"/>
                        </a:rPr>
                        <a:t>Online Banking</a:t>
                      </a:r>
                    </a:p>
                  </a:txBody>
                  <a:tcPr marL="68580" marR="68580" marT="34290" marB="34290"/>
                </a:tc>
                <a:tc>
                  <a:txBody>
                    <a:bodyPr/>
                    <a:lstStyle/>
                    <a:p>
                      <a:r>
                        <a:rPr lang="en-US" sz="1800" b="1" kern="1200" dirty="0">
                          <a:solidFill>
                            <a:schemeClr val="bg1"/>
                          </a:solidFill>
                          <a:latin typeface="Helvetica" panose="020B0604020202020204" pitchFamily="34" charset="0"/>
                          <a:ea typeface="+mn-ea"/>
                          <a:cs typeface="Helvetica" panose="020B0604020202020204" pitchFamily="34" charset="0"/>
                        </a:rPr>
                        <a:t>Credit Card</a:t>
                      </a:r>
                    </a:p>
                    <a:p>
                      <a:endParaRPr lang="en-US" sz="1800" b="1" kern="1200" dirty="0">
                        <a:solidFill>
                          <a:schemeClr val="bg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latin typeface="Helvetica" panose="020B0604020202020204" pitchFamily="34" charset="0"/>
                          <a:ea typeface="+mn-ea"/>
                          <a:cs typeface="Helvetica" panose="020B0604020202020204" pitchFamily="34" charset="0"/>
                        </a:rPr>
                        <a:t>Debit Card</a:t>
                      </a:r>
                    </a:p>
                    <a:p>
                      <a:endParaRPr lang="en-US" sz="1800" b="1" kern="1200" dirty="0">
                        <a:solidFill>
                          <a:schemeClr val="bg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083728564"/>
                  </a:ext>
                </a:extLst>
              </a:tr>
              <a:tr h="342900">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C001</a:t>
                      </a:r>
                    </a:p>
                  </a:txBody>
                  <a:tcPr marL="68580" marR="68580" marT="34290" marB="34290"/>
                </a:tc>
                <a:tc>
                  <a:txBody>
                    <a:bodyPr/>
                    <a:lstStyle/>
                    <a:p>
                      <a:r>
                        <a:rPr lang="en-US" sz="1800" b="1" kern="1200">
                          <a:solidFill>
                            <a:schemeClr val="tx1"/>
                          </a:solidFill>
                          <a:latin typeface="Helvetica" panose="020B0604020202020204" pitchFamily="34" charset="0"/>
                          <a:ea typeface="+mn-ea"/>
                          <a:cs typeface="Helvetica" panose="020B0604020202020204" pitchFamily="34" charset="0"/>
                        </a:rPr>
                        <a:t>FEMALE</a:t>
                      </a:r>
                      <a:endParaRPr lang="en-US" sz="1800" b="1" kern="1200" dirty="0">
                        <a:solidFill>
                          <a:schemeClr val="tx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Online Banking</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1</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extLst>
                  <a:ext uri="{0D108BD9-81ED-4DB2-BD59-A6C34878D82A}">
                    <a16:rowId xmlns:a16="http://schemas.microsoft.com/office/drawing/2014/main" val="137693017"/>
                  </a:ext>
                </a:extLst>
              </a:tr>
              <a:tr h="342900">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C002</a:t>
                      </a:r>
                    </a:p>
                  </a:txBody>
                  <a:tcPr marL="68580" marR="68580" marT="34290" marB="34290"/>
                </a:tc>
                <a:tc>
                  <a:txBody>
                    <a:bodyPr/>
                    <a:lstStyle/>
                    <a:p>
                      <a:r>
                        <a:rPr lang="en-US" sz="1800" b="1" kern="1200">
                          <a:solidFill>
                            <a:schemeClr val="tx1"/>
                          </a:solidFill>
                          <a:latin typeface="Helvetica" panose="020B0604020202020204" pitchFamily="34" charset="0"/>
                          <a:ea typeface="+mn-ea"/>
                          <a:cs typeface="Helvetica" panose="020B0604020202020204" pitchFamily="34" charset="0"/>
                        </a:rPr>
                        <a:t>MALE</a:t>
                      </a:r>
                      <a:endParaRPr lang="en-US" sz="1800" b="1" kern="1200" dirty="0">
                        <a:solidFill>
                          <a:schemeClr val="tx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Helvetica" panose="020B0604020202020204" pitchFamily="34" charset="0"/>
                          <a:ea typeface="+mn-ea"/>
                          <a:cs typeface="Helvetica" panose="020B0604020202020204" pitchFamily="34" charset="0"/>
                        </a:rPr>
                        <a:t>Online Banking</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1</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extLst>
                  <a:ext uri="{0D108BD9-81ED-4DB2-BD59-A6C34878D82A}">
                    <a16:rowId xmlns:a16="http://schemas.microsoft.com/office/drawing/2014/main" val="3994859181"/>
                  </a:ext>
                </a:extLst>
              </a:tr>
              <a:tr h="342900">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C003</a:t>
                      </a:r>
                    </a:p>
                  </a:txBody>
                  <a:tcPr marL="68580" marR="68580" marT="34290" marB="34290"/>
                </a:tc>
                <a:tc>
                  <a:txBody>
                    <a:bodyPr/>
                    <a:lstStyle/>
                    <a:p>
                      <a:r>
                        <a:rPr lang="en-US" sz="1800" b="1" kern="1200">
                          <a:solidFill>
                            <a:schemeClr val="tx1"/>
                          </a:solidFill>
                          <a:latin typeface="Helvetica" panose="020B0604020202020204" pitchFamily="34" charset="0"/>
                          <a:ea typeface="+mn-ea"/>
                          <a:cs typeface="Helvetica" panose="020B0604020202020204" pitchFamily="34" charset="0"/>
                        </a:rPr>
                        <a:t>FEMALE</a:t>
                      </a:r>
                      <a:endParaRPr lang="en-US" sz="1800" b="1" kern="1200" dirty="0">
                        <a:solidFill>
                          <a:schemeClr val="tx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Credit Card</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1</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extLst>
                  <a:ext uri="{0D108BD9-81ED-4DB2-BD59-A6C34878D82A}">
                    <a16:rowId xmlns:a16="http://schemas.microsoft.com/office/drawing/2014/main" val="2410124628"/>
                  </a:ext>
                </a:extLst>
              </a:tr>
              <a:tr h="342900">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C004</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MALE</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Debit Card</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1</a:t>
                      </a:r>
                    </a:p>
                  </a:txBody>
                  <a:tcPr marL="68580" marR="68580" marT="34290" marB="34290"/>
                </a:tc>
                <a:extLst>
                  <a:ext uri="{0D108BD9-81ED-4DB2-BD59-A6C34878D82A}">
                    <a16:rowId xmlns:a16="http://schemas.microsoft.com/office/drawing/2014/main" val="3365014308"/>
                  </a:ext>
                </a:extLst>
              </a:tr>
            </a:tbl>
          </a:graphicData>
        </a:graphic>
      </p:graphicFrame>
      <p:sp>
        <p:nvSpPr>
          <p:cNvPr id="3" name="Rectangle 2"/>
          <p:cNvSpPr/>
          <p:nvPr/>
        </p:nvSpPr>
        <p:spPr>
          <a:xfrm>
            <a:off x="625929" y="5200650"/>
            <a:ext cx="8118022" cy="369332"/>
          </a:xfrm>
          <a:prstGeom prst="rect">
            <a:avLst/>
          </a:prstGeom>
        </p:spPr>
        <p:txBody>
          <a:bodyPr wrap="square">
            <a:spAutoFit/>
          </a:bodyPr>
          <a:lstStyle/>
          <a:p>
            <a:pPr marL="257175" indent="-257175">
              <a:buFont typeface="Wingdings" panose="05000000000000000000" pitchFamily="2" charset="2"/>
              <a:buChar char="Ø"/>
            </a:pPr>
            <a:endParaRPr lang="en-US" b="1" dirty="0">
              <a:latin typeface="Helvetica" panose="020B0604020202030204" pitchFamily="34" charset="0"/>
            </a:endParaRPr>
          </a:p>
        </p:txBody>
      </p:sp>
    </p:spTree>
    <p:extLst>
      <p:ext uri="{BB962C8B-B14F-4D97-AF65-F5344CB8AC3E}">
        <p14:creationId xmlns:p14="http://schemas.microsoft.com/office/powerpoint/2010/main" val="266991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construction </a:t>
            </a:r>
          </a:p>
        </p:txBody>
      </p:sp>
      <p:sp>
        <p:nvSpPr>
          <p:cNvPr id="4" name="Text Placeholder 3"/>
          <p:cNvSpPr>
            <a:spLocks noGrp="1"/>
          </p:cNvSpPr>
          <p:nvPr>
            <p:ph type="body" sz="quarter" idx="14"/>
          </p:nvPr>
        </p:nvSpPr>
        <p:spPr>
          <a:xfrm>
            <a:off x="457200" y="1807162"/>
            <a:ext cx="8397717" cy="296465"/>
          </a:xfrm>
        </p:spPr>
        <p:txBody>
          <a:bodyPr>
            <a:noAutofit/>
          </a:bodyPr>
          <a:lstStyle/>
          <a:p>
            <a:pPr marL="257175" indent="-257175">
              <a:buFont typeface="Wingdings" panose="05000000000000000000" pitchFamily="2" charset="2"/>
              <a:buChar char="Ø"/>
            </a:pPr>
            <a:r>
              <a:rPr lang="en-US" sz="1800" dirty="0">
                <a:solidFill>
                  <a:schemeClr val="tx1"/>
                </a:solidFill>
              </a:rPr>
              <a:t>Create derived features</a:t>
            </a:r>
          </a:p>
        </p:txBody>
      </p:sp>
      <p:graphicFrame>
        <p:nvGraphicFramePr>
          <p:cNvPr id="5" name="Table 4"/>
          <p:cNvGraphicFramePr>
            <a:graphicFrameLocks noGrp="1"/>
          </p:cNvGraphicFramePr>
          <p:nvPr/>
        </p:nvGraphicFramePr>
        <p:xfrm>
          <a:off x="198359" y="2359839"/>
          <a:ext cx="8915400" cy="2537460"/>
        </p:xfrm>
        <a:graphic>
          <a:graphicData uri="http://schemas.openxmlformats.org/drawingml/2006/table">
            <a:tbl>
              <a:tblPr firstRow="1" bandRow="1">
                <a:tableStyleId>{5C22544A-7EE6-4342-B048-85BDC9FD1C3A}</a:tableStyleId>
              </a:tblPr>
              <a:tblGrid>
                <a:gridCol w="1675378">
                  <a:extLst>
                    <a:ext uri="{9D8B030D-6E8A-4147-A177-3AD203B41FA5}">
                      <a16:colId xmlns:a16="http://schemas.microsoft.com/office/drawing/2014/main" val="2261144522"/>
                    </a:ext>
                  </a:extLst>
                </a:gridCol>
                <a:gridCol w="1136863">
                  <a:extLst>
                    <a:ext uri="{9D8B030D-6E8A-4147-A177-3AD203B41FA5}">
                      <a16:colId xmlns:a16="http://schemas.microsoft.com/office/drawing/2014/main" val="3111852493"/>
                    </a:ext>
                  </a:extLst>
                </a:gridCol>
                <a:gridCol w="2024219">
                  <a:extLst>
                    <a:ext uri="{9D8B030D-6E8A-4147-A177-3AD203B41FA5}">
                      <a16:colId xmlns:a16="http://schemas.microsoft.com/office/drawing/2014/main" val="3718857884"/>
                    </a:ext>
                  </a:extLst>
                </a:gridCol>
                <a:gridCol w="1981200">
                  <a:extLst>
                    <a:ext uri="{9D8B030D-6E8A-4147-A177-3AD203B41FA5}">
                      <a16:colId xmlns:a16="http://schemas.microsoft.com/office/drawing/2014/main" val="147435047"/>
                    </a:ext>
                  </a:extLst>
                </a:gridCol>
                <a:gridCol w="2097740">
                  <a:extLst>
                    <a:ext uri="{9D8B030D-6E8A-4147-A177-3AD203B41FA5}">
                      <a16:colId xmlns:a16="http://schemas.microsoft.com/office/drawing/2014/main" val="2081515620"/>
                    </a:ext>
                  </a:extLst>
                </a:gridCol>
              </a:tblGrid>
              <a:tr h="617220">
                <a:tc>
                  <a:txBody>
                    <a:bodyPr/>
                    <a:lstStyle/>
                    <a:p>
                      <a:r>
                        <a:rPr lang="en-US" sz="1800" dirty="0" err="1">
                          <a:latin typeface="Helvetica" panose="020B0604020202020204" pitchFamily="34" charset="0"/>
                          <a:cs typeface="Helvetica" panose="020B0604020202020204" pitchFamily="34" charset="0"/>
                        </a:rPr>
                        <a:t>Customer_ID</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Gender</a:t>
                      </a:r>
                    </a:p>
                  </a:txBody>
                  <a:tcPr marL="68580" marR="68580" marT="34290" marB="34290"/>
                </a:tc>
                <a:tc>
                  <a:txBody>
                    <a:bodyPr/>
                    <a:lstStyle/>
                    <a:p>
                      <a:r>
                        <a:rPr lang="en-US" sz="1800" dirty="0" err="1">
                          <a:latin typeface="Helvetica" panose="020B0604020202020204" pitchFamily="34" charset="0"/>
                          <a:cs typeface="Helvetica" panose="020B0604020202020204" pitchFamily="34" charset="0"/>
                        </a:rPr>
                        <a:t>Session_Begin</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Helvetica" panose="020B0604020202020204" pitchFamily="34" charset="0"/>
                          <a:cs typeface="Helvetica" panose="020B0604020202020204" pitchFamily="34" charset="0"/>
                        </a:rPr>
                        <a:t>Session_End</a:t>
                      </a:r>
                      <a:endParaRPr lang="en-US" sz="1800" dirty="0">
                        <a:latin typeface="Helvetica" panose="020B0604020202020204" pitchFamily="34" charset="0"/>
                        <a:cs typeface="Helvetica" panose="020B0604020202020204" pitchFamily="34" charset="0"/>
                      </a:endParaRPr>
                    </a:p>
                    <a:p>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err="1">
                          <a:latin typeface="Helvetica" panose="020B0604020202020204" pitchFamily="34" charset="0"/>
                          <a:cs typeface="Helvetica" panose="020B0604020202020204" pitchFamily="34" charset="0"/>
                        </a:rPr>
                        <a:t>Session_Duration</a:t>
                      </a:r>
                      <a:endParaRPr lang="en-US"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083728564"/>
                  </a:ext>
                </a:extLst>
              </a:tr>
              <a:tr h="342900">
                <a:tc>
                  <a:txBody>
                    <a:bodyPr/>
                    <a:lstStyle/>
                    <a:p>
                      <a:r>
                        <a:rPr lang="en-US" sz="1800" dirty="0">
                          <a:latin typeface="Helvetica" panose="020B0604020202020204" pitchFamily="34" charset="0"/>
                          <a:cs typeface="Helvetica" panose="020B0604020202020204" pitchFamily="34" charset="0"/>
                        </a:rPr>
                        <a:t>C001</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FEMALE</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15-06-2019 10.30</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15-06-2019 11.15</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45</a:t>
                      </a:r>
                    </a:p>
                  </a:txBody>
                  <a:tcPr marL="68580" marR="68580" marT="34290" marB="34290"/>
                </a:tc>
                <a:extLst>
                  <a:ext uri="{0D108BD9-81ED-4DB2-BD59-A6C34878D82A}">
                    <a16:rowId xmlns:a16="http://schemas.microsoft.com/office/drawing/2014/main" val="137693017"/>
                  </a:ext>
                </a:extLst>
              </a:tr>
              <a:tr h="617220">
                <a:tc>
                  <a:txBody>
                    <a:bodyPr/>
                    <a:lstStyle/>
                    <a:p>
                      <a:r>
                        <a:rPr lang="en-US" sz="1800" dirty="0">
                          <a:latin typeface="Helvetica" panose="020B0604020202020204" pitchFamily="34" charset="0"/>
                          <a:cs typeface="Helvetica" panose="020B0604020202020204" pitchFamily="34" charset="0"/>
                        </a:rPr>
                        <a:t>C002</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MALE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13-06-2019 8.00</a:t>
                      </a:r>
                    </a:p>
                    <a:p>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13-06-2019 8.03</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3</a:t>
                      </a:r>
                    </a:p>
                  </a:txBody>
                  <a:tcPr marL="68580" marR="68580" marT="34290" marB="34290"/>
                </a:tc>
                <a:extLst>
                  <a:ext uri="{0D108BD9-81ED-4DB2-BD59-A6C34878D82A}">
                    <a16:rowId xmlns:a16="http://schemas.microsoft.com/office/drawing/2014/main" val="3994859181"/>
                  </a:ext>
                </a:extLst>
              </a:tr>
              <a:tr h="617220">
                <a:tc>
                  <a:txBody>
                    <a:bodyPr/>
                    <a:lstStyle/>
                    <a:p>
                      <a:r>
                        <a:rPr lang="en-US" sz="1800" dirty="0">
                          <a:latin typeface="Helvetica" panose="020B0604020202020204" pitchFamily="34" charset="0"/>
                          <a:cs typeface="Helvetica" panose="020B0604020202020204" pitchFamily="34" charset="0"/>
                        </a:rPr>
                        <a:t>C003</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FEMALE</a:t>
                      </a:r>
                    </a:p>
                  </a:txBody>
                  <a:tcPr marL="68580" marR="68580" marT="34290" marB="34290"/>
                </a:tc>
                <a:tc>
                  <a:txBody>
                    <a:bodyPr/>
                    <a:lstStyle/>
                    <a:p>
                      <a:r>
                        <a:rPr lang="en-US" sz="1800" kern="1200" dirty="0">
                          <a:solidFill>
                            <a:schemeClr val="dk1"/>
                          </a:solidFill>
                          <a:latin typeface="Helvetica" panose="020B0604020202020204" pitchFamily="34" charset="0"/>
                          <a:ea typeface="+mn-ea"/>
                          <a:cs typeface="Helvetica" panose="020B0604020202020204" pitchFamily="34" charset="0"/>
                        </a:rPr>
                        <a:t>2-06-2019 16.25</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Helvetica" panose="020B0604020202020204" pitchFamily="34" charset="0"/>
                          <a:ea typeface="+mn-ea"/>
                          <a:cs typeface="Helvetica" panose="020B0604020202020204" pitchFamily="34" charset="0"/>
                        </a:rPr>
                        <a:t>2-06-2019 18.35</a:t>
                      </a:r>
                    </a:p>
                    <a:p>
                      <a:endParaRPr lang="en-US" sz="18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kern="1200" dirty="0">
                          <a:solidFill>
                            <a:schemeClr val="dk1"/>
                          </a:solidFill>
                          <a:latin typeface="Helvetica" panose="020B0604020202020204" pitchFamily="34" charset="0"/>
                          <a:ea typeface="+mn-ea"/>
                          <a:cs typeface="Helvetica" panose="020B0604020202020204" pitchFamily="34" charset="0"/>
                        </a:rPr>
                        <a:t>126</a:t>
                      </a:r>
                    </a:p>
                  </a:txBody>
                  <a:tcPr marL="68580" marR="68580" marT="34290" marB="34290"/>
                </a:tc>
                <a:extLst>
                  <a:ext uri="{0D108BD9-81ED-4DB2-BD59-A6C34878D82A}">
                    <a16:rowId xmlns:a16="http://schemas.microsoft.com/office/drawing/2014/main" val="2410124628"/>
                  </a:ext>
                </a:extLst>
              </a:tr>
              <a:tr h="342900">
                <a:tc>
                  <a:txBody>
                    <a:bodyPr/>
                    <a:lstStyle/>
                    <a:p>
                      <a:r>
                        <a:rPr lang="en-US" sz="1800" dirty="0">
                          <a:latin typeface="Helvetica" panose="020B0604020202020204" pitchFamily="34" charset="0"/>
                          <a:cs typeface="Helvetica" panose="020B0604020202020204" pitchFamily="34" charset="0"/>
                        </a:rPr>
                        <a:t>C004</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MALE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1-06-2019 11.20</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1-06-2019 1.00</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100</a:t>
                      </a:r>
                    </a:p>
                  </a:txBody>
                  <a:tcPr marL="68580" marR="68580" marT="34290" marB="34290"/>
                </a:tc>
                <a:extLst>
                  <a:ext uri="{0D108BD9-81ED-4DB2-BD59-A6C34878D82A}">
                    <a16:rowId xmlns:a16="http://schemas.microsoft.com/office/drawing/2014/main" val="3365014308"/>
                  </a:ext>
                </a:extLst>
              </a:tr>
            </a:tbl>
          </a:graphicData>
        </a:graphic>
      </p:graphicFrame>
    </p:spTree>
    <p:extLst>
      <p:ext uri="{BB962C8B-B14F-4D97-AF65-F5344CB8AC3E}">
        <p14:creationId xmlns:p14="http://schemas.microsoft.com/office/powerpoint/2010/main" val="1960182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Derived features examples</a:t>
            </a:r>
          </a:p>
        </p:txBody>
      </p:sp>
      <p:sp>
        <p:nvSpPr>
          <p:cNvPr id="3" name="Text Placeholder 2"/>
          <p:cNvSpPr>
            <a:spLocks noGrp="1"/>
          </p:cNvSpPr>
          <p:nvPr>
            <p:ph type="body" sz="quarter" idx="13"/>
          </p:nvPr>
        </p:nvSpPr>
        <p:spPr>
          <a:xfrm>
            <a:off x="457200" y="1986636"/>
            <a:ext cx="8058150" cy="3099714"/>
          </a:xfrm>
        </p:spPr>
        <p:txBody>
          <a:bodyPr>
            <a:normAutofit/>
          </a:bodyPr>
          <a:lstStyle/>
          <a:p>
            <a:pPr>
              <a:lnSpc>
                <a:spcPct val="150000"/>
              </a:lnSpc>
              <a:buFont typeface="Wingdings" panose="05000000000000000000" pitchFamily="2" charset="2"/>
              <a:buChar char="ü"/>
            </a:pPr>
            <a:r>
              <a:rPr lang="en-US" sz="1800" dirty="0"/>
              <a:t>Handling date, time and addresses</a:t>
            </a:r>
          </a:p>
          <a:p>
            <a:pPr>
              <a:lnSpc>
                <a:spcPct val="150000"/>
              </a:lnSpc>
              <a:buFont typeface="Wingdings" panose="05000000000000000000" pitchFamily="2" charset="2"/>
              <a:buChar char="ü"/>
            </a:pPr>
            <a:r>
              <a:rPr lang="en-US" sz="1800" dirty="0"/>
              <a:t>Handling sales and Marketing data </a:t>
            </a:r>
          </a:p>
          <a:p>
            <a:pPr>
              <a:lnSpc>
                <a:spcPct val="150000"/>
              </a:lnSpc>
              <a:buFont typeface="Wingdings" panose="05000000000000000000" pitchFamily="2" charset="2"/>
              <a:buChar char="ü"/>
            </a:pPr>
            <a:r>
              <a:rPr lang="en-US" sz="1800" dirty="0"/>
              <a:t>Handling large range of values using standard transformations</a:t>
            </a:r>
          </a:p>
          <a:p>
            <a:pPr>
              <a:lnSpc>
                <a:spcPct val="150000"/>
              </a:lnSpc>
              <a:buFont typeface="Wingdings" panose="05000000000000000000" pitchFamily="2" charset="2"/>
              <a:buChar char="ü"/>
            </a:pPr>
            <a:r>
              <a:rPr lang="en-US" sz="1800" dirty="0"/>
              <a:t>Encoding special objects as influencing person</a:t>
            </a:r>
          </a:p>
          <a:p>
            <a:endParaRPr lang="en-US" dirty="0"/>
          </a:p>
        </p:txBody>
      </p:sp>
      <p:sp>
        <p:nvSpPr>
          <p:cNvPr id="4" name="Text Placeholder 3"/>
          <p:cNvSpPr>
            <a:spLocks noGrp="1"/>
          </p:cNvSpPr>
          <p:nvPr>
            <p:ph type="body" sz="quarter" idx="14"/>
          </p:nvPr>
        </p:nvSpPr>
        <p:spPr>
          <a:xfrm>
            <a:off x="246936" y="1714501"/>
            <a:ext cx="8382715" cy="400049"/>
          </a:xfrm>
        </p:spPr>
        <p:txBody>
          <a:bodyPr>
            <a:normAutofit/>
          </a:bodyPr>
          <a:lstStyle/>
          <a:p>
            <a:pPr marL="257175" indent="-257175">
              <a:buFont typeface="Wingdings" panose="05000000000000000000" pitchFamily="2" charset="2"/>
              <a:buChar char="Ø"/>
            </a:pPr>
            <a:r>
              <a:rPr lang="en-US" sz="1800" dirty="0">
                <a:solidFill>
                  <a:schemeClr val="tx1"/>
                </a:solidFill>
              </a:rPr>
              <a:t>Commonly used tricks</a:t>
            </a:r>
          </a:p>
        </p:txBody>
      </p:sp>
    </p:spTree>
    <p:extLst>
      <p:ext uri="{BB962C8B-B14F-4D97-AF65-F5344CB8AC3E}">
        <p14:creationId xmlns:p14="http://schemas.microsoft.com/office/powerpoint/2010/main" val="1835437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3810000"/>
            <a:ext cx="4953000" cy="243839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Content Placeholder 1"/>
          <p:cNvSpPr>
            <a:spLocks noGrp="1"/>
          </p:cNvSpPr>
          <p:nvPr>
            <p:ph idx="1"/>
          </p:nvPr>
        </p:nvSpPr>
        <p:spPr>
          <a:xfrm>
            <a:off x="304800" y="1493837"/>
            <a:ext cx="8229600" cy="4983163"/>
          </a:xfrm>
        </p:spPr>
        <p:txBody>
          <a:bodyPr>
            <a:normAutofit fontScale="77500" lnSpcReduction="20000"/>
          </a:bodyPr>
          <a:lstStyle/>
          <a:p>
            <a:pPr lvl="0"/>
            <a:r>
              <a:rPr lang="en-IN" dirty="0"/>
              <a:t>Data cleaning </a:t>
            </a:r>
            <a:endParaRPr lang="en-US" dirty="0"/>
          </a:p>
          <a:p>
            <a:pPr lvl="0"/>
            <a:r>
              <a:rPr lang="en-IN" dirty="0"/>
              <a:t>Data Integration/ Aggregation</a:t>
            </a:r>
          </a:p>
          <a:p>
            <a:pPr lvl="0"/>
            <a:r>
              <a:rPr lang="en-IN" dirty="0"/>
              <a:t>Data Sampling</a:t>
            </a:r>
            <a:endParaRPr lang="en-US" dirty="0"/>
          </a:p>
          <a:p>
            <a:pPr lvl="0"/>
            <a:r>
              <a:rPr lang="en-IN" dirty="0"/>
              <a:t>Handling Numeric Data</a:t>
            </a:r>
            <a:endParaRPr lang="en-US" dirty="0"/>
          </a:p>
          <a:p>
            <a:pPr lvl="1"/>
            <a:r>
              <a:rPr lang="en-IN" dirty="0"/>
              <a:t>Discretization, Binarization</a:t>
            </a:r>
            <a:endParaRPr lang="en-US" dirty="0"/>
          </a:p>
          <a:p>
            <a:pPr lvl="1"/>
            <a:r>
              <a:rPr lang="en-IN" dirty="0"/>
              <a:t>Normalization</a:t>
            </a:r>
            <a:endParaRPr lang="en-US" dirty="0"/>
          </a:p>
          <a:p>
            <a:pPr lvl="1"/>
            <a:r>
              <a:rPr lang="en-IN" dirty="0"/>
              <a:t>Data Smoothening</a:t>
            </a:r>
            <a:endParaRPr lang="en-US" dirty="0"/>
          </a:p>
          <a:p>
            <a:pPr lvl="0"/>
            <a:r>
              <a:rPr lang="en-IN" dirty="0"/>
              <a:t>Managing Categorical Attributes</a:t>
            </a:r>
            <a:endParaRPr lang="en-US" dirty="0"/>
          </a:p>
          <a:p>
            <a:pPr lvl="1"/>
            <a:r>
              <a:rPr lang="en-IN" dirty="0"/>
              <a:t>Transforming Categorical to Numerical Values</a:t>
            </a:r>
            <a:endParaRPr lang="en-US" dirty="0"/>
          </a:p>
          <a:p>
            <a:pPr lvl="1"/>
            <a:r>
              <a:rPr lang="en-IN" dirty="0"/>
              <a:t>Encoding techniques</a:t>
            </a:r>
            <a:endParaRPr lang="en-US" dirty="0"/>
          </a:p>
          <a:p>
            <a:pPr lvl="0"/>
            <a:r>
              <a:rPr lang="en-IN" dirty="0"/>
              <a:t>Feature Engineering</a:t>
            </a:r>
            <a:endParaRPr lang="en-US" dirty="0"/>
          </a:p>
          <a:p>
            <a:pPr lvl="1"/>
            <a:r>
              <a:rPr lang="en-IN" dirty="0"/>
              <a:t>Feature Construction</a:t>
            </a:r>
            <a:endParaRPr lang="en-US" dirty="0"/>
          </a:p>
          <a:p>
            <a:pPr lvl="1"/>
            <a:r>
              <a:rPr lang="en-IN" dirty="0"/>
              <a:t>Feature Extraction (Dimensionality Reduction)</a:t>
            </a:r>
            <a:endParaRPr lang="en-US" dirty="0"/>
          </a:p>
          <a:p>
            <a:pPr lvl="1"/>
            <a:r>
              <a:rPr lang="en-IN" dirty="0"/>
              <a:t>Feature Subset selection</a:t>
            </a:r>
            <a:endParaRPr lang="en-US" dirty="0"/>
          </a:p>
          <a:p>
            <a:pPr lvl="2"/>
            <a:r>
              <a:rPr lang="en-IN" sz="1500" dirty="0"/>
              <a:t>Filter methods</a:t>
            </a:r>
            <a:endParaRPr lang="en-US" sz="1500" dirty="0"/>
          </a:p>
          <a:p>
            <a:pPr lvl="2"/>
            <a:r>
              <a:rPr lang="en-IN" sz="1500" dirty="0"/>
              <a:t>Wrapper methods</a:t>
            </a:r>
            <a:endParaRPr lang="en-US" sz="1500" dirty="0"/>
          </a:p>
          <a:p>
            <a:pPr lvl="2"/>
            <a:r>
              <a:rPr lang="en-IN" sz="1500" dirty="0"/>
              <a:t>Embedded methods</a:t>
            </a:r>
            <a:endParaRPr lang="en-US" sz="1500" dirty="0"/>
          </a:p>
          <a:p>
            <a:pPr lvl="1"/>
            <a:r>
              <a:rPr lang="en-IN" dirty="0"/>
              <a:t>Feature Learning </a:t>
            </a:r>
            <a:endParaRPr lang="en-US" dirty="0"/>
          </a:p>
          <a:p>
            <a:r>
              <a:rPr lang="en-US" dirty="0"/>
              <a:t> Case Study involving FE tasks</a:t>
            </a:r>
          </a:p>
          <a:p>
            <a:r>
              <a:rPr lang="en-IN" dirty="0"/>
              <a:t>Dealing with textual Data</a:t>
            </a:r>
            <a:endParaRPr lang="en-US" dirty="0"/>
          </a:p>
          <a:p>
            <a:endParaRPr lang="en-US" dirty="0"/>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3781348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061"/>
          <p:cNvSpPr txBox="1">
            <a:spLocks noGrp="1" noChangeArrowheads="1"/>
          </p:cNvSpPr>
          <p:nvPr/>
        </p:nvSpPr>
        <p:spPr bwMode="auto">
          <a:xfrm>
            <a:off x="6572250" y="5715000"/>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228FDFCB-FACC-4794-AA03-327C7853B3DB}" type="slidenum">
              <a:rPr lang="en-US" altLang="en-US" sz="900"/>
              <a:pPr algn="r" eaLnBrk="1" hangingPunct="1"/>
              <a:t>20</a:t>
            </a:fld>
            <a:endParaRPr lang="en-US" altLang="en-US" sz="900"/>
          </a:p>
        </p:txBody>
      </p:sp>
      <p:sp>
        <p:nvSpPr>
          <p:cNvPr id="39939" name="Rectangle 2"/>
          <p:cNvSpPr>
            <a:spLocks noGrp="1" noChangeArrowheads="1"/>
          </p:cNvSpPr>
          <p:nvPr>
            <p:ph type="title"/>
          </p:nvPr>
        </p:nvSpPr>
        <p:spPr/>
        <p:txBody>
          <a:bodyPr>
            <a:noAutofit/>
          </a:bodyPr>
          <a:lstStyle/>
          <a:p>
            <a:pPr eaLnBrk="1" hangingPunct="1"/>
            <a:r>
              <a:rPr lang="en-US" altLang="en-US" sz="3600" b="1" dirty="0"/>
              <a:t>Feature/Attribute Creation</a:t>
            </a:r>
          </a:p>
        </p:txBody>
      </p:sp>
      <p:sp>
        <p:nvSpPr>
          <p:cNvPr id="2" name="Text Placeholder 1"/>
          <p:cNvSpPr>
            <a:spLocks noGrp="1"/>
          </p:cNvSpPr>
          <p:nvPr>
            <p:ph type="body" sz="quarter" idx="13"/>
          </p:nvPr>
        </p:nvSpPr>
        <p:spPr>
          <a:xfrm>
            <a:off x="643304" y="1600203"/>
            <a:ext cx="7620000" cy="2362198"/>
          </a:xfrm>
        </p:spPr>
        <p:txBody>
          <a:bodyPr>
            <a:normAutofit fontScale="70000" lnSpcReduction="20000"/>
          </a:bodyPr>
          <a:lstStyle/>
          <a:p>
            <a:r>
              <a:rPr lang="en-US" altLang="en-US" sz="2400" dirty="0">
                <a:latin typeface="Calibri" panose="020F0502020204030204" pitchFamily="34" charset="0"/>
              </a:rPr>
              <a:t>Create new attributes (features) that can capture the important information in a data set more effectively than the original ones</a:t>
            </a:r>
          </a:p>
          <a:p>
            <a:r>
              <a:rPr lang="en-US" altLang="en-US" sz="2400" dirty="0">
                <a:latin typeface="Calibri" panose="020F0502020204030204" pitchFamily="34" charset="0"/>
              </a:rPr>
              <a:t>Three general methodologies</a:t>
            </a:r>
          </a:p>
          <a:p>
            <a:pPr lvl="1"/>
            <a:r>
              <a:rPr lang="en-US" altLang="en-US" sz="2400" dirty="0">
                <a:latin typeface="Calibri" panose="020F0502020204030204" pitchFamily="34" charset="0"/>
              </a:rPr>
              <a:t>Mapping data to new space (see: data reduction)</a:t>
            </a:r>
          </a:p>
          <a:p>
            <a:pPr lvl="2"/>
            <a:r>
              <a:rPr lang="en-US" altLang="en-US" sz="1800" dirty="0">
                <a:latin typeface="Calibri" panose="020F0502020204030204" pitchFamily="34" charset="0"/>
              </a:rPr>
              <a:t>E.g., Fourier transformation, wavelet transformation</a:t>
            </a:r>
          </a:p>
          <a:p>
            <a:pPr lvl="1"/>
            <a:r>
              <a:rPr lang="en-US" altLang="en-US" sz="2400" dirty="0">
                <a:latin typeface="Calibri" panose="020F0502020204030204" pitchFamily="34" charset="0"/>
              </a:rPr>
              <a:t>Attribute construction </a:t>
            </a:r>
          </a:p>
          <a:p>
            <a:pPr lvl="2"/>
            <a:r>
              <a:rPr lang="en-US" altLang="en-US" sz="1800" dirty="0">
                <a:latin typeface="Calibri" panose="020F0502020204030204" pitchFamily="34" charset="0"/>
              </a:rPr>
              <a:t>Combining features </a:t>
            </a:r>
          </a:p>
          <a:p>
            <a:pPr lvl="2"/>
            <a:r>
              <a:rPr lang="en-US" altLang="en-US" sz="1800" dirty="0">
                <a:latin typeface="Calibri" panose="020F0502020204030204" pitchFamily="34" charset="0"/>
              </a:rPr>
              <a:t>Data discretization</a:t>
            </a:r>
          </a:p>
          <a:p>
            <a:pPr lvl="1"/>
            <a:r>
              <a:rPr lang="en-US" altLang="en-US" sz="2400" dirty="0">
                <a:latin typeface="Calibri" panose="020F0502020204030204" pitchFamily="34" charset="0"/>
              </a:rPr>
              <a:t>Attribute extraction</a:t>
            </a:r>
          </a:p>
          <a:p>
            <a:pPr lvl="2"/>
            <a:r>
              <a:rPr lang="en-US" altLang="en-US" sz="1800" dirty="0">
                <a:latin typeface="Calibri" panose="020F0502020204030204" pitchFamily="34" charset="0"/>
              </a:rPr>
              <a:t> Domain-specific</a:t>
            </a:r>
          </a:p>
          <a:p>
            <a:endParaRPr lang="en-US" dirty="0"/>
          </a:p>
        </p:txBody>
      </p:sp>
      <p:sp>
        <p:nvSpPr>
          <p:cNvPr id="3" name="Text Placeholder 2"/>
          <p:cNvSpPr>
            <a:spLocks noGrp="1"/>
          </p:cNvSpPr>
          <p:nvPr>
            <p:ph type="body" sz="quarter" idx="14"/>
          </p:nvPr>
        </p:nvSpPr>
        <p:spPr/>
        <p:txBody>
          <a:bodyPr/>
          <a:lstStyle/>
          <a:p>
            <a:r>
              <a:rPr lang="en-US" altLang="en-US" sz="1600" dirty="0"/>
              <a:t>(Feature Generation)</a:t>
            </a:r>
            <a:endParaRPr lang="en-US" dirty="0"/>
          </a:p>
        </p:txBody>
      </p:sp>
      <p:graphicFrame>
        <p:nvGraphicFramePr>
          <p:cNvPr id="10" name="Diagram 9"/>
          <p:cNvGraphicFramePr/>
          <p:nvPr>
            <p:extLst>
              <p:ext uri="{D42A27DB-BD31-4B8C-83A1-F6EECF244321}">
                <p14:modId xmlns:p14="http://schemas.microsoft.com/office/powerpoint/2010/main" val="609032549"/>
              </p:ext>
            </p:extLst>
          </p:nvPr>
        </p:nvGraphicFramePr>
        <p:xfrm>
          <a:off x="362562" y="4191000"/>
          <a:ext cx="828209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45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04800" y="228600"/>
            <a:ext cx="4953000" cy="9941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8675" name="Rectangle 2"/>
          <p:cNvSpPr>
            <a:spLocks noGrp="1" noChangeArrowheads="1"/>
          </p:cNvSpPr>
          <p:nvPr>
            <p:ph type="title"/>
          </p:nvPr>
        </p:nvSpPr>
        <p:spPr>
          <a:xfrm>
            <a:off x="304800" y="228600"/>
            <a:ext cx="7886700" cy="994172"/>
          </a:xfrm>
        </p:spPr>
        <p:txBody>
          <a:bodyPr>
            <a:noAutofit/>
          </a:bodyPr>
          <a:lstStyle/>
          <a:p>
            <a:r>
              <a:rPr lang="en-US" altLang="en-US" sz="3600" b="1" dirty="0"/>
              <a:t>Data Reduction – </a:t>
            </a:r>
            <a:br>
              <a:rPr lang="en-US" altLang="en-US" sz="3600" b="1" dirty="0"/>
            </a:br>
            <a:r>
              <a:rPr lang="en-US" altLang="en-US" sz="3600" b="1" dirty="0"/>
              <a:t>Feature Extraction </a:t>
            </a:r>
          </a:p>
        </p:txBody>
      </p:sp>
      <p:sp>
        <p:nvSpPr>
          <p:cNvPr id="28676" name="Rectangle 3"/>
          <p:cNvSpPr>
            <a:spLocks noGrp="1" noChangeArrowheads="1"/>
          </p:cNvSpPr>
          <p:nvPr>
            <p:ph idx="1"/>
          </p:nvPr>
        </p:nvSpPr>
        <p:spPr>
          <a:xfrm>
            <a:off x="304800" y="1451371"/>
            <a:ext cx="8534400" cy="5041505"/>
          </a:xfrm>
        </p:spPr>
        <p:txBody>
          <a:bodyPr>
            <a:noAutofit/>
          </a:bodyPr>
          <a:lstStyle/>
          <a:p>
            <a:pPr eaLnBrk="1" hangingPunct="1">
              <a:lnSpc>
                <a:spcPct val="90000"/>
              </a:lnSpc>
            </a:pPr>
            <a:r>
              <a:rPr lang="en-US" altLang="en-US" sz="2000" b="1" dirty="0"/>
              <a:t>Data reduction</a:t>
            </a:r>
            <a:r>
              <a:rPr lang="en-US" altLang="en-US" sz="2000" dirty="0"/>
              <a:t>: Obtain a reduced representation of the data set that is much smaller in volume but yet produces the same (or almost the same) analytical results</a:t>
            </a:r>
          </a:p>
          <a:p>
            <a:pPr eaLnBrk="1" hangingPunct="1">
              <a:lnSpc>
                <a:spcPct val="90000"/>
              </a:lnSpc>
            </a:pPr>
            <a:r>
              <a:rPr lang="en-US" altLang="en-US" sz="2000" dirty="0"/>
              <a:t>Why data reduction? </a:t>
            </a:r>
            <a:r>
              <a:rPr lang="en-US" altLang="en-US" sz="2000" dirty="0">
                <a:cs typeface="Tahoma" panose="020B0604030504040204" pitchFamily="34" charset="0"/>
              </a:rPr>
              <a:t>— </a:t>
            </a:r>
            <a:r>
              <a:rPr lang="en-US" altLang="en-US" sz="2000" dirty="0"/>
              <a:t>A database/data warehouse may store terabytes of data.  Complex data analysis may take a very long time to run on the complete data set.</a:t>
            </a:r>
          </a:p>
          <a:p>
            <a:pPr eaLnBrk="1" hangingPunct="1">
              <a:lnSpc>
                <a:spcPct val="90000"/>
              </a:lnSpc>
            </a:pPr>
            <a:r>
              <a:rPr lang="en-US" altLang="en-US" sz="2000" dirty="0"/>
              <a:t>Data reduction strategies</a:t>
            </a:r>
          </a:p>
          <a:p>
            <a:pPr lvl="1" eaLnBrk="1" hangingPunct="1">
              <a:lnSpc>
                <a:spcPct val="90000"/>
              </a:lnSpc>
            </a:pPr>
            <a:r>
              <a:rPr lang="en-US" altLang="en-US" sz="2000" b="1" dirty="0">
                <a:solidFill>
                  <a:srgbClr val="FF0000"/>
                </a:solidFill>
              </a:rPr>
              <a:t>Dimensionality reduction</a:t>
            </a:r>
            <a:r>
              <a:rPr lang="en-US" altLang="en-US" sz="2000" dirty="0">
                <a:solidFill>
                  <a:srgbClr val="FF0000"/>
                </a:solidFill>
              </a:rPr>
              <a:t>, </a:t>
            </a:r>
            <a:r>
              <a:rPr lang="en-US" altLang="en-US" sz="2000" dirty="0"/>
              <a:t>e.g.,</a:t>
            </a:r>
            <a:r>
              <a:rPr lang="en-US" altLang="en-US" sz="2000" dirty="0">
                <a:solidFill>
                  <a:schemeClr val="folHlink"/>
                </a:solidFill>
              </a:rPr>
              <a:t> </a:t>
            </a:r>
            <a:r>
              <a:rPr lang="en-US" altLang="en-US" sz="2000" dirty="0"/>
              <a:t>remove unimportant attributes</a:t>
            </a:r>
          </a:p>
          <a:p>
            <a:pPr lvl="2" eaLnBrk="1" hangingPunct="1">
              <a:lnSpc>
                <a:spcPct val="90000"/>
              </a:lnSpc>
            </a:pPr>
            <a:r>
              <a:rPr lang="en-US" altLang="en-US" sz="2000" dirty="0">
                <a:solidFill>
                  <a:schemeClr val="folHlink"/>
                </a:solidFill>
              </a:rPr>
              <a:t>Wavelet transforms</a:t>
            </a:r>
          </a:p>
          <a:p>
            <a:pPr lvl="2" eaLnBrk="1" hangingPunct="1">
              <a:lnSpc>
                <a:spcPct val="90000"/>
              </a:lnSpc>
            </a:pPr>
            <a:r>
              <a:rPr lang="en-US" altLang="en-US" sz="2000" dirty="0">
                <a:solidFill>
                  <a:schemeClr val="folHlink"/>
                </a:solidFill>
              </a:rPr>
              <a:t>Principal Components Analysis (PCA)</a:t>
            </a:r>
          </a:p>
          <a:p>
            <a:pPr lvl="2" eaLnBrk="1" hangingPunct="1">
              <a:lnSpc>
                <a:spcPct val="90000"/>
              </a:lnSpc>
            </a:pPr>
            <a:r>
              <a:rPr lang="en-US" altLang="en-US" sz="2000" dirty="0">
                <a:solidFill>
                  <a:schemeClr val="folHlink"/>
                </a:solidFill>
              </a:rPr>
              <a:t>Feature subset selection, feature creation</a:t>
            </a:r>
          </a:p>
          <a:p>
            <a:pPr lvl="1" eaLnBrk="1" hangingPunct="1">
              <a:lnSpc>
                <a:spcPct val="90000"/>
              </a:lnSpc>
            </a:pPr>
            <a:r>
              <a:rPr lang="en-US" altLang="en-US" sz="2000" b="1" dirty="0" err="1">
                <a:solidFill>
                  <a:srgbClr val="FF0000"/>
                </a:solidFill>
              </a:rPr>
              <a:t>Numerosity</a:t>
            </a:r>
            <a:r>
              <a:rPr lang="en-US" altLang="en-US" sz="2000" b="1" dirty="0">
                <a:solidFill>
                  <a:srgbClr val="FF0000"/>
                </a:solidFill>
              </a:rPr>
              <a:t> reduction </a:t>
            </a:r>
            <a:r>
              <a:rPr lang="en-US" altLang="en-US" sz="2000" dirty="0">
                <a:solidFill>
                  <a:schemeClr val="folHlink"/>
                </a:solidFill>
              </a:rPr>
              <a:t>(some simply call it: Data Reduction)</a:t>
            </a:r>
          </a:p>
          <a:p>
            <a:pPr lvl="2" eaLnBrk="1" hangingPunct="1">
              <a:lnSpc>
                <a:spcPct val="90000"/>
              </a:lnSpc>
            </a:pPr>
            <a:r>
              <a:rPr lang="en-US" altLang="en-US" sz="2000" dirty="0">
                <a:solidFill>
                  <a:schemeClr val="folHlink"/>
                </a:solidFill>
              </a:rPr>
              <a:t>Regression and Log-Linear Models</a:t>
            </a:r>
          </a:p>
          <a:p>
            <a:pPr lvl="2" eaLnBrk="1" hangingPunct="1">
              <a:lnSpc>
                <a:spcPct val="90000"/>
              </a:lnSpc>
            </a:pPr>
            <a:r>
              <a:rPr lang="en-US" altLang="en-US" sz="2000" dirty="0">
                <a:solidFill>
                  <a:schemeClr val="folHlink"/>
                </a:solidFill>
              </a:rPr>
              <a:t>Histograms, clustering, sampling</a:t>
            </a:r>
          </a:p>
          <a:p>
            <a:pPr lvl="2" eaLnBrk="1" hangingPunct="1">
              <a:lnSpc>
                <a:spcPct val="90000"/>
              </a:lnSpc>
            </a:pPr>
            <a:r>
              <a:rPr lang="en-US" altLang="en-US" sz="2000" dirty="0">
                <a:solidFill>
                  <a:schemeClr val="folHlink"/>
                </a:solidFill>
              </a:rPr>
              <a:t>Data cube aggregation</a:t>
            </a:r>
          </a:p>
          <a:p>
            <a:pPr lvl="1" eaLnBrk="1" hangingPunct="1">
              <a:lnSpc>
                <a:spcPct val="90000"/>
              </a:lnSpc>
            </a:pPr>
            <a:r>
              <a:rPr lang="en-US" altLang="en-US" sz="2000" dirty="0">
                <a:solidFill>
                  <a:schemeClr val="hlink"/>
                </a:solidFill>
              </a:rPr>
              <a:t>Data compression</a:t>
            </a:r>
          </a:p>
        </p:txBody>
      </p:sp>
      <p:sp>
        <p:nvSpPr>
          <p:cNvPr id="28674"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E8D3D477-1220-41FB-BCB8-7EC3FAB07525}" type="slidenum">
              <a:rPr lang="en-US" altLang="en-US" sz="900"/>
              <a:pPr eaLnBrk="1" hangingPunct="1"/>
              <a:t>21</a:t>
            </a:fld>
            <a:endParaRPr lang="en-US" altLang="en-US" sz="900"/>
          </a:p>
        </p:txBody>
      </p:sp>
    </p:spTree>
    <p:extLst>
      <p:ext uri="{BB962C8B-B14F-4D97-AF65-F5344CB8AC3E}">
        <p14:creationId xmlns:p14="http://schemas.microsoft.com/office/powerpoint/2010/main" val="130716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idx="1"/>
          </p:nvPr>
        </p:nvSpPr>
        <p:spPr/>
        <p:txBody>
          <a:bodyPr/>
          <a:lstStyle/>
          <a:p>
            <a:r>
              <a:rPr lang="en-US" altLang="en-US" dirty="0"/>
              <a:t>Reduce data volume by choosing alternative, smaller forms of data representation</a:t>
            </a:r>
          </a:p>
          <a:p>
            <a:r>
              <a:rPr lang="en-US" altLang="en-US" dirty="0"/>
              <a:t>Parametric methods (e.g., regression)</a:t>
            </a:r>
          </a:p>
          <a:p>
            <a:pPr lvl="1"/>
            <a:r>
              <a:rPr lang="en-US" altLang="en-US" dirty="0"/>
              <a:t>Assume the data fits some model, estimate model parameters, store only the parameters, and discard the data (except possible outliers)</a:t>
            </a:r>
            <a:endParaRPr lang="en-US" altLang="en-US" dirty="0">
              <a:sym typeface="Symbol" panose="05050102010706020507" pitchFamily="18" charset="2"/>
            </a:endParaRPr>
          </a:p>
          <a:p>
            <a:pPr lvl="1"/>
            <a:r>
              <a:rPr lang="en-US" altLang="en-US" dirty="0"/>
              <a:t>Ex.: Log-linear models—obtain value at a point in m-D space as the product on appropriate marginal subspaces </a:t>
            </a:r>
          </a:p>
          <a:p>
            <a:r>
              <a:rPr lang="en-US" altLang="en-US" dirty="0"/>
              <a:t>Non-parametric methods</a:t>
            </a:r>
            <a:r>
              <a:rPr lang="en-US" altLang="en-US" dirty="0">
                <a:sym typeface="Symbol" panose="05050102010706020507" pitchFamily="18" charset="2"/>
              </a:rPr>
              <a:t> </a:t>
            </a:r>
          </a:p>
          <a:p>
            <a:pPr lvl="1"/>
            <a:r>
              <a:rPr lang="en-US" altLang="en-US" dirty="0">
                <a:sym typeface="Symbol" panose="05050102010706020507" pitchFamily="18" charset="2"/>
              </a:rPr>
              <a:t>Do not assume models</a:t>
            </a:r>
          </a:p>
          <a:p>
            <a:pPr lvl="1"/>
            <a:r>
              <a:rPr lang="en-US" altLang="en-US" dirty="0">
                <a:sym typeface="Symbol" panose="05050102010706020507" pitchFamily="18" charset="2"/>
              </a:rPr>
              <a:t>Major families: histograms, clustering, sampling, … </a:t>
            </a:r>
          </a:p>
        </p:txBody>
      </p:sp>
      <p:sp>
        <p:nvSpPr>
          <p:cNvPr id="2" name="Content Placeholder 1"/>
          <p:cNvSpPr>
            <a:spLocks noGrp="1"/>
          </p:cNvSpPr>
          <p:nvPr>
            <p:ph sz="quarter" idx="10"/>
          </p:nvPr>
        </p:nvSpPr>
        <p:spPr/>
        <p:txBody>
          <a:bodyPr/>
          <a:lstStyle/>
          <a:p>
            <a:r>
              <a:rPr lang="en-US" altLang="en-US" dirty="0"/>
              <a:t>Data Reduction: </a:t>
            </a:r>
            <a:r>
              <a:rPr lang="en-US" altLang="en-US" u="sng" dirty="0" err="1"/>
              <a:t>Numerosity</a:t>
            </a:r>
            <a:r>
              <a:rPr lang="en-US" altLang="en-US" u="sng" dirty="0"/>
              <a:t> Reduction</a:t>
            </a:r>
            <a:endParaRPr lang="en-US" u="sng" dirty="0"/>
          </a:p>
        </p:txBody>
      </p:sp>
      <p:sp>
        <p:nvSpPr>
          <p:cNvPr id="40962" name="Rectangle 2061"/>
          <p:cNvSpPr>
            <a:spLocks noGrp="1" noChangeArrowheads="1"/>
          </p:cNvSpPr>
          <p:nvPr>
            <p:ph type="sldNum" sz="quarter" idx="4294967295"/>
          </p:nvPr>
        </p:nvSpPr>
        <p:spPr>
          <a:xfrm>
            <a:off x="7010400" y="6492875"/>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AB825010-FA8D-4E69-B843-17C688210CC0}" type="slidenum">
              <a:rPr lang="en-US" altLang="en-US" sz="900"/>
              <a:pPr eaLnBrk="1" hangingPunct="1"/>
              <a:t>22</a:t>
            </a:fld>
            <a:endParaRPr lang="en-US" altLang="en-US" sz="900"/>
          </a:p>
        </p:txBody>
      </p:sp>
    </p:spTree>
    <p:extLst>
      <p:ext uri="{BB962C8B-B14F-4D97-AF65-F5344CB8AC3E}">
        <p14:creationId xmlns:p14="http://schemas.microsoft.com/office/powerpoint/2010/main" val="91698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en-US" dirty="0"/>
              <a:t>Data Reduction : </a:t>
            </a:r>
            <a:r>
              <a:rPr lang="en-US" altLang="en-US" b="1" u="sng" dirty="0"/>
              <a:t>Dimensionality Reduction</a:t>
            </a:r>
          </a:p>
        </p:txBody>
      </p:sp>
      <p:sp>
        <p:nvSpPr>
          <p:cNvPr id="29700" name="Rectangle 3"/>
          <p:cNvSpPr>
            <a:spLocks noGrp="1" noChangeArrowheads="1"/>
          </p:cNvSpPr>
          <p:nvPr>
            <p:ph idx="1"/>
          </p:nvPr>
        </p:nvSpPr>
        <p:spPr/>
        <p:txBody>
          <a:bodyPr>
            <a:normAutofit lnSpcReduction="10000"/>
          </a:bodyPr>
          <a:lstStyle/>
          <a:p>
            <a:r>
              <a:rPr lang="en-US" altLang="en-US" dirty="0"/>
              <a:t>Curse of dimensionality</a:t>
            </a:r>
          </a:p>
          <a:p>
            <a:pPr lvl="1"/>
            <a:r>
              <a:rPr lang="en-US" altLang="en-US" dirty="0"/>
              <a:t>When dimensionality increases, data becomes increasingly sparse</a:t>
            </a:r>
          </a:p>
          <a:p>
            <a:pPr lvl="1"/>
            <a:r>
              <a:rPr lang="en-US" altLang="en-US" dirty="0"/>
              <a:t>Density and distance between points, which is critical to clustering, outlier analysis, becomes less meaningful</a:t>
            </a:r>
          </a:p>
          <a:p>
            <a:pPr lvl="1"/>
            <a:r>
              <a:rPr lang="en-US" altLang="en-US" dirty="0"/>
              <a:t>The possible combinations of subspaces will grow exponentially</a:t>
            </a:r>
          </a:p>
          <a:p>
            <a:r>
              <a:rPr lang="en-US" altLang="en-US" dirty="0"/>
              <a:t>Dimensionality reduction</a:t>
            </a:r>
          </a:p>
          <a:p>
            <a:pPr lvl="1"/>
            <a:r>
              <a:rPr lang="en-US" altLang="en-US" dirty="0"/>
              <a:t>Avoid the curse of dimensionality</a:t>
            </a:r>
          </a:p>
          <a:p>
            <a:pPr lvl="1"/>
            <a:r>
              <a:rPr lang="en-US" altLang="en-US" dirty="0"/>
              <a:t>Help eliminate irrelevant features and reduce noise</a:t>
            </a:r>
          </a:p>
          <a:p>
            <a:pPr lvl="1"/>
            <a:r>
              <a:rPr lang="en-US" altLang="en-US" dirty="0"/>
              <a:t>Reduce time and space required in data mining</a:t>
            </a:r>
          </a:p>
          <a:p>
            <a:pPr lvl="1"/>
            <a:r>
              <a:rPr lang="en-US" altLang="en-US" dirty="0"/>
              <a:t>Allow easier visualization</a:t>
            </a:r>
          </a:p>
          <a:p>
            <a:r>
              <a:rPr lang="en-US" altLang="en-US" dirty="0"/>
              <a:t>Dimensionality reduction techniques</a:t>
            </a:r>
          </a:p>
          <a:p>
            <a:pPr lvl="1"/>
            <a:r>
              <a:rPr lang="en-US" altLang="en-US" dirty="0"/>
              <a:t>Wavelet transforms</a:t>
            </a:r>
          </a:p>
          <a:p>
            <a:pPr lvl="1"/>
            <a:r>
              <a:rPr lang="en-US" altLang="en-US" dirty="0"/>
              <a:t>Principal Component Analysis</a:t>
            </a:r>
          </a:p>
          <a:p>
            <a:pPr lvl="1"/>
            <a:r>
              <a:rPr lang="en-US" altLang="en-US" dirty="0"/>
              <a:t>Supervised and nonlinear techniques (e.g., feature selection)</a:t>
            </a:r>
          </a:p>
        </p:txBody>
      </p:sp>
      <p:sp>
        <p:nvSpPr>
          <p:cNvPr id="29698" name="Rectangle 2061"/>
          <p:cNvSpPr>
            <a:spLocks noGrp="1" noChangeArrowheads="1"/>
          </p:cNvSpPr>
          <p:nvPr>
            <p:ph type="sldNum" sz="quarter" idx="12"/>
          </p:nvPr>
        </p:nvSpPr>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fld id="{0ECC9B90-D819-48EF-98B6-B78D4DA5221F}" type="slidenum">
              <a:rPr lang="en-US" altLang="en-US" smtClean="0"/>
              <a:pPr/>
              <a:t>23</a:t>
            </a:fld>
            <a:endParaRPr lang="en-US" altLang="en-US"/>
          </a:p>
        </p:txBody>
      </p:sp>
    </p:spTree>
    <p:extLst>
      <p:ext uri="{BB962C8B-B14F-4D97-AF65-F5344CB8AC3E}">
        <p14:creationId xmlns:p14="http://schemas.microsoft.com/office/powerpoint/2010/main" val="2394724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Dimension Reduction Approaches</a:t>
            </a:r>
          </a:p>
        </p:txBody>
      </p:sp>
      <p:sp>
        <p:nvSpPr>
          <p:cNvPr id="2" name="Content Placeholder 1"/>
          <p:cNvSpPr>
            <a:spLocks noGrp="1"/>
          </p:cNvSpPr>
          <p:nvPr>
            <p:ph idx="1"/>
          </p:nvPr>
        </p:nvSpPr>
        <p:spPr/>
        <p:txBody>
          <a:bodyPr/>
          <a:lstStyle/>
          <a:p>
            <a:r>
              <a:rPr lang="en-US" dirty="0"/>
              <a:t>Feature Reduction via Domain Knowledge</a:t>
            </a:r>
          </a:p>
          <a:p>
            <a:pPr lvl="1"/>
            <a:r>
              <a:rPr lang="en-US" dirty="0"/>
              <a:t>Speech waveform -&gt; FCC data samples</a:t>
            </a:r>
          </a:p>
          <a:p>
            <a:pPr lvl="1"/>
            <a:r>
              <a:rPr lang="en-US" dirty="0"/>
              <a:t>Vision -&gt; pixels to high level features in image</a:t>
            </a:r>
          </a:p>
          <a:p>
            <a:endParaRPr lang="en-US" dirty="0"/>
          </a:p>
          <a:p>
            <a:r>
              <a:rPr lang="en-US" dirty="0"/>
              <a:t>Mathematical approaches</a:t>
            </a:r>
          </a:p>
          <a:p>
            <a:pPr lvl="1"/>
            <a:r>
              <a:rPr lang="en-US" dirty="0"/>
              <a:t>Feature Reduction  via Feature Selection (5 columns; remove 3 columns select only 2 columns – based on mathematical approaches lets say Info Gain</a:t>
            </a:r>
          </a:p>
          <a:p>
            <a:pPr lvl="1"/>
            <a:r>
              <a:rPr lang="en-US" dirty="0"/>
              <a:t>Feature Reduction via Feature Extraction (5 columns; try to extract information and depict that information in some way as 2 columns -&gt; project on a 2D plane)</a:t>
            </a:r>
          </a:p>
          <a:p>
            <a:endParaRPr lang="en-US" dirty="0"/>
          </a:p>
        </p:txBody>
      </p:sp>
    </p:spTree>
    <p:extLst>
      <p:ext uri="{BB962C8B-B14F-4D97-AF65-F5344CB8AC3E}">
        <p14:creationId xmlns:p14="http://schemas.microsoft.com/office/powerpoint/2010/main" val="3445683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a:hlinkClick r:id="rId2"/>
              </a:rPr>
              <a:t>https://www.youtube.com/watch?v=ue3yoeZvt8E</a:t>
            </a:r>
            <a:endParaRPr lang="en-US"/>
          </a:p>
          <a:p>
            <a:r>
              <a:rPr lang="en-US"/>
              <a:t>A . V = </a:t>
            </a:r>
            <a:r>
              <a:rPr lang="el-GR"/>
              <a:t>λ</a:t>
            </a:r>
            <a:r>
              <a:rPr lang="en-US"/>
              <a:t> . V</a:t>
            </a:r>
          </a:p>
          <a:p>
            <a:r>
              <a:rPr lang="en-US"/>
              <a:t>If a matrix satisfies the above equation; here</a:t>
            </a:r>
          </a:p>
          <a:p>
            <a:r>
              <a:rPr lang="en-US"/>
              <a:t>V = Eigen Vector</a:t>
            </a:r>
          </a:p>
          <a:p>
            <a:r>
              <a:rPr lang="el-GR"/>
              <a:t>Λ</a:t>
            </a:r>
            <a:r>
              <a:rPr lang="en-US"/>
              <a:t> = Eigen Value</a:t>
            </a:r>
          </a:p>
          <a:p>
            <a:r>
              <a:rPr lang="en-US"/>
              <a:t>This implies that there are certain points (&amp; their connecting vector) in the spacial domain, which when applied any kind of transformation; only stretch but do not change direction.</a:t>
            </a:r>
          </a:p>
          <a:p>
            <a:endParaRPr lang="en-US"/>
          </a:p>
          <a:p>
            <a:r>
              <a:rPr lang="en-US"/>
              <a:t>Dimensionality Reduction Algorithms</a:t>
            </a:r>
          </a:p>
          <a:p>
            <a:r>
              <a:rPr lang="en-US"/>
              <a:t>Large number of algorithms; all have these steps –</a:t>
            </a:r>
          </a:p>
          <a:p>
            <a:r>
              <a:rPr lang="en-US"/>
              <a:t>Find a similarity matrix for your R matrix (how you compute this, varies for different algorithms) </a:t>
            </a:r>
          </a:p>
          <a:p>
            <a:r>
              <a:rPr lang="en-US"/>
              <a:t>Find the Eigen Vectors of the Similarity Matrix</a:t>
            </a:r>
          </a:p>
          <a:p>
            <a:r>
              <a:rPr lang="en-US"/>
              <a:t>Note- Eigen Vectors would be the Reduced dimensional vector for your original Matrix on which you can apply your Data Modelling algorithms</a:t>
            </a:r>
          </a:p>
          <a:p>
            <a:endParaRPr lang="en-US" dirty="0"/>
          </a:p>
        </p:txBody>
      </p:sp>
      <p:sp>
        <p:nvSpPr>
          <p:cNvPr id="3" name="Content Placeholder 2"/>
          <p:cNvSpPr>
            <a:spLocks noGrp="1"/>
          </p:cNvSpPr>
          <p:nvPr>
            <p:ph sz="quarter" idx="10"/>
          </p:nvPr>
        </p:nvSpPr>
        <p:spPr/>
        <p:txBody>
          <a:bodyPr>
            <a:normAutofit fontScale="62500" lnSpcReduction="20000"/>
          </a:bodyPr>
          <a:lstStyle/>
          <a:p>
            <a:r>
              <a:rPr lang="en-US"/>
              <a:t>Dimensionality Reduction – Spectral Dimension Reduction (Eigen Vector and Eigen Values)</a:t>
            </a:r>
            <a:endParaRPr lang="en-US" dirty="0"/>
          </a:p>
        </p:txBody>
      </p:sp>
    </p:spTree>
    <p:extLst>
      <p:ext uri="{BB962C8B-B14F-4D97-AF65-F5344CB8AC3E}">
        <p14:creationId xmlns:p14="http://schemas.microsoft.com/office/powerpoint/2010/main" val="414979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a:hlinkClick r:id="rId2"/>
              </a:rPr>
              <a:t>https://www.youtube.com/watch?v=g-Hb26agBFg</a:t>
            </a:r>
            <a:endParaRPr lang="en-US"/>
          </a:p>
          <a:p>
            <a:r>
              <a:rPr lang="en-US"/>
              <a:t>PCA -&gt; projecting the points in a multi dimensional space on two linear vectors; so that the points are distinctly spaced. (Taking picture of points from two angles such that we get maximum coverage).</a:t>
            </a:r>
          </a:p>
          <a:p>
            <a:r>
              <a:rPr lang="en-US"/>
              <a:t> - In other words; you try to find the co-relation between various features(columns) and then try to project them on a 2D Plane (</a:t>
            </a:r>
            <a:r>
              <a:rPr lang="en-US">
                <a:hlinkClick r:id="rId3"/>
              </a:rPr>
              <a:t>https://www.youtube.com/watch?v=HMOI_lkzW08</a:t>
            </a:r>
            <a:r>
              <a:rPr lang="en-US"/>
              <a:t>)</a:t>
            </a:r>
          </a:p>
          <a:p>
            <a:r>
              <a:rPr lang="en-US"/>
              <a:t>Discuss in class -</a:t>
            </a:r>
          </a:p>
          <a:p>
            <a:r>
              <a:rPr lang="en-US"/>
              <a:t>Mean, Variance, Covariance</a:t>
            </a:r>
          </a:p>
          <a:p>
            <a:r>
              <a:rPr lang="en-US"/>
              <a:t>Steps in PCA -</a:t>
            </a:r>
          </a:p>
          <a:p>
            <a:r>
              <a:rPr lang="en-US"/>
              <a:t>-   Find the Covariance Matrix </a:t>
            </a:r>
          </a:p>
          <a:p>
            <a:r>
              <a:rPr lang="en-US"/>
              <a:t>Find Eigen Vectors and Eigen Values of Covariance Matrix</a:t>
            </a:r>
          </a:p>
          <a:p>
            <a:r>
              <a:rPr lang="en-US"/>
              <a:t>Select top two Eigen Vectors (PC1 and PC2)’ which project these points on a 2D plane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a:t>PCA (Principal Component Analysis) – Dimensionality Reduction</a:t>
            </a:r>
            <a:endParaRPr lang="en-US" dirty="0"/>
          </a:p>
        </p:txBody>
      </p:sp>
    </p:spTree>
    <p:extLst>
      <p:ext uri="{BB962C8B-B14F-4D97-AF65-F5344CB8AC3E}">
        <p14:creationId xmlns:p14="http://schemas.microsoft.com/office/powerpoint/2010/main" val="1340381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0"/>
          <p:cNvSpPr>
            <a:spLocks noGrp="1" noChangeArrowheads="1"/>
          </p:cNvSpPr>
          <p:nvPr>
            <p:ph type="title"/>
          </p:nvPr>
        </p:nvSpPr>
        <p:spPr/>
        <p:txBody>
          <a:bodyPr/>
          <a:lstStyle/>
          <a:p>
            <a:r>
              <a:rPr lang="en-US" altLang="en-US"/>
              <a:t>Principal Component Analysis (PCA)</a:t>
            </a:r>
            <a:endParaRPr lang="en-US" altLang="en-US" dirty="0"/>
          </a:p>
        </p:txBody>
      </p:sp>
      <p:sp>
        <p:nvSpPr>
          <p:cNvPr id="35845" name="Rectangle 41"/>
          <p:cNvSpPr>
            <a:spLocks noGrp="1" noChangeArrowheads="1"/>
          </p:cNvSpPr>
          <p:nvPr>
            <p:ph idx="1"/>
          </p:nvPr>
        </p:nvSpPr>
        <p:spPr/>
        <p:txBody>
          <a:bodyPr/>
          <a:lstStyle/>
          <a:p>
            <a:r>
              <a:rPr lang="en-US" altLang="en-US"/>
              <a:t>Find a projection that captures the largest amount of variation in data</a:t>
            </a:r>
          </a:p>
          <a:p>
            <a:r>
              <a:rPr lang="en-US" altLang="en-US"/>
              <a:t>The original data are projected onto a much smaller space, resulting in dimensionality reduction. </a:t>
            </a:r>
          </a:p>
          <a:p>
            <a:endParaRPr lang="en-US" altLang="en-US" dirty="0"/>
          </a:p>
        </p:txBody>
      </p:sp>
      <p:sp>
        <p:nvSpPr>
          <p:cNvPr id="35842" name="Rectangle 2061"/>
          <p:cNvSpPr>
            <a:spLocks noGrp="1" noChangeArrowheads="1"/>
          </p:cNvSpPr>
          <p:nvPr>
            <p:ph type="sldNum" sz="quarter" idx="12"/>
          </p:nvPr>
        </p:nvSpPr>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fld id="{DECDA531-219B-438C-A2BF-5E387B48948B}" type="slidenum">
              <a:rPr lang="en-US" altLang="en-US" smtClean="0"/>
              <a:pPr/>
              <a:t>27</a:t>
            </a:fld>
            <a:endParaRPr lang="en-US" altLang="en-US"/>
          </a:p>
        </p:txBody>
      </p:sp>
      <p:grpSp>
        <p:nvGrpSpPr>
          <p:cNvPr id="35843" name="Group 1"/>
          <p:cNvGrpSpPr>
            <a:grpSpLocks/>
          </p:cNvGrpSpPr>
          <p:nvPr/>
        </p:nvGrpSpPr>
        <p:grpSpPr bwMode="auto">
          <a:xfrm>
            <a:off x="2971800" y="3741660"/>
            <a:ext cx="3306876" cy="2679586"/>
            <a:chOff x="2045155" y="2904673"/>
            <a:chExt cx="4409168" cy="3572781"/>
          </a:xfrm>
        </p:grpSpPr>
        <p:sp>
          <p:nvSpPr>
            <p:cNvPr id="35846" name="Text Box 13"/>
            <p:cNvSpPr txBox="1">
              <a:spLocks noChangeArrowheads="1"/>
            </p:cNvSpPr>
            <p:nvPr/>
          </p:nvSpPr>
          <p:spPr bwMode="auto">
            <a:xfrm>
              <a:off x="2045155" y="2904673"/>
              <a:ext cx="50270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x</a:t>
              </a:r>
              <a:r>
                <a:rPr lang="en-US" altLang="en-US" sz="1800" baseline="-25000">
                  <a:latin typeface="Times New Roman" panose="02020603050405020304" pitchFamily="18" charset="0"/>
                </a:rPr>
                <a:t>2</a:t>
              </a:r>
            </a:p>
          </p:txBody>
        </p:sp>
        <p:sp>
          <p:nvSpPr>
            <p:cNvPr id="35847" name="Line 15"/>
            <p:cNvSpPr>
              <a:spLocks noChangeShapeType="1"/>
            </p:cNvSpPr>
            <p:nvPr/>
          </p:nvSpPr>
          <p:spPr bwMode="auto">
            <a:xfrm flipV="1">
              <a:off x="2664606" y="2951126"/>
              <a:ext cx="0" cy="2953701"/>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5848" name="Line 16"/>
            <p:cNvSpPr>
              <a:spLocks noChangeShapeType="1"/>
            </p:cNvSpPr>
            <p:nvPr/>
          </p:nvSpPr>
          <p:spPr bwMode="auto">
            <a:xfrm>
              <a:off x="2664606" y="5904827"/>
              <a:ext cx="3415664"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5849" name="Line 17"/>
            <p:cNvSpPr>
              <a:spLocks noChangeShapeType="1"/>
            </p:cNvSpPr>
            <p:nvPr/>
          </p:nvSpPr>
          <p:spPr bwMode="auto">
            <a:xfrm flipV="1">
              <a:off x="2680568" y="4315608"/>
              <a:ext cx="3256054" cy="1573167"/>
            </a:xfrm>
            <a:prstGeom prst="line">
              <a:avLst/>
            </a:prstGeom>
            <a:noFill/>
            <a:ln w="28575">
              <a:solidFill>
                <a:schemeClr val="tx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5850" name="Oval 18"/>
            <p:cNvSpPr>
              <a:spLocks noChangeArrowheads="1"/>
            </p:cNvSpPr>
            <p:nvPr/>
          </p:nvSpPr>
          <p:spPr bwMode="auto">
            <a:xfrm>
              <a:off x="3350932" y="5237747"/>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1" name="Oval 19"/>
            <p:cNvSpPr>
              <a:spLocks noChangeArrowheads="1"/>
            </p:cNvSpPr>
            <p:nvPr/>
          </p:nvSpPr>
          <p:spPr bwMode="auto">
            <a:xfrm>
              <a:off x="3702075" y="498625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2" name="Oval 20"/>
            <p:cNvSpPr>
              <a:spLocks noChangeArrowheads="1"/>
            </p:cNvSpPr>
            <p:nvPr/>
          </p:nvSpPr>
          <p:spPr bwMode="auto">
            <a:xfrm>
              <a:off x="3111516" y="5564153"/>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3" name="Oval 21"/>
            <p:cNvSpPr>
              <a:spLocks noChangeArrowheads="1"/>
            </p:cNvSpPr>
            <p:nvPr/>
          </p:nvSpPr>
          <p:spPr bwMode="auto">
            <a:xfrm>
              <a:off x="3877646" y="5105758"/>
              <a:ext cx="93771" cy="85615"/>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4" name="Oval 22"/>
            <p:cNvSpPr>
              <a:spLocks noChangeArrowheads="1"/>
            </p:cNvSpPr>
            <p:nvPr/>
          </p:nvSpPr>
          <p:spPr bwMode="auto">
            <a:xfrm>
              <a:off x="3686114" y="5223478"/>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5" name="Oval 23"/>
            <p:cNvSpPr>
              <a:spLocks noChangeArrowheads="1"/>
            </p:cNvSpPr>
            <p:nvPr/>
          </p:nvSpPr>
          <p:spPr bwMode="auto">
            <a:xfrm>
              <a:off x="4404361" y="5209209"/>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6" name="Oval 24"/>
            <p:cNvSpPr>
              <a:spLocks noChangeArrowheads="1"/>
            </p:cNvSpPr>
            <p:nvPr/>
          </p:nvSpPr>
          <p:spPr bwMode="auto">
            <a:xfrm>
              <a:off x="4244750" y="558020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7" name="Oval 25"/>
            <p:cNvSpPr>
              <a:spLocks noChangeArrowheads="1"/>
            </p:cNvSpPr>
            <p:nvPr/>
          </p:nvSpPr>
          <p:spPr bwMode="auto">
            <a:xfrm>
              <a:off x="3957451" y="5460702"/>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8" name="Oval 26"/>
            <p:cNvSpPr>
              <a:spLocks noChangeArrowheads="1"/>
            </p:cNvSpPr>
            <p:nvPr/>
          </p:nvSpPr>
          <p:spPr bwMode="auto">
            <a:xfrm>
              <a:off x="4196867" y="4852482"/>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9" name="Oval 27"/>
            <p:cNvSpPr>
              <a:spLocks noChangeArrowheads="1"/>
            </p:cNvSpPr>
            <p:nvPr/>
          </p:nvSpPr>
          <p:spPr bwMode="auto">
            <a:xfrm>
              <a:off x="4947036" y="498625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0" name="Oval 28"/>
            <p:cNvSpPr>
              <a:spLocks noChangeArrowheads="1"/>
            </p:cNvSpPr>
            <p:nvPr/>
          </p:nvSpPr>
          <p:spPr bwMode="auto">
            <a:xfrm>
              <a:off x="5425868" y="4406573"/>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1" name="Oval 29"/>
            <p:cNvSpPr>
              <a:spLocks noChangeArrowheads="1"/>
            </p:cNvSpPr>
            <p:nvPr/>
          </p:nvSpPr>
          <p:spPr bwMode="auto">
            <a:xfrm>
              <a:off x="3494581" y="5608744"/>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2" name="Oval 30"/>
            <p:cNvSpPr>
              <a:spLocks noChangeArrowheads="1"/>
            </p:cNvSpPr>
            <p:nvPr/>
          </p:nvSpPr>
          <p:spPr bwMode="auto">
            <a:xfrm>
              <a:off x="4532049" y="4822160"/>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3" name="Oval 31"/>
            <p:cNvSpPr>
              <a:spLocks noChangeArrowheads="1"/>
            </p:cNvSpPr>
            <p:nvPr/>
          </p:nvSpPr>
          <p:spPr bwMode="auto">
            <a:xfrm>
              <a:off x="4883192" y="449575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4" name="Oval 32"/>
            <p:cNvSpPr>
              <a:spLocks noChangeArrowheads="1"/>
            </p:cNvSpPr>
            <p:nvPr/>
          </p:nvSpPr>
          <p:spPr bwMode="auto">
            <a:xfrm>
              <a:off x="3925529" y="4866751"/>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5" name="Oval 33"/>
            <p:cNvSpPr>
              <a:spLocks noChangeArrowheads="1"/>
            </p:cNvSpPr>
            <p:nvPr/>
          </p:nvSpPr>
          <p:spPr bwMode="auto">
            <a:xfrm>
              <a:off x="4691659" y="4645580"/>
              <a:ext cx="93771" cy="85615"/>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6" name="Oval 34"/>
            <p:cNvSpPr>
              <a:spLocks noChangeArrowheads="1"/>
            </p:cNvSpPr>
            <p:nvPr/>
          </p:nvSpPr>
          <p:spPr bwMode="auto">
            <a:xfrm>
              <a:off x="4835309" y="5253800"/>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7" name="Freeform 35"/>
            <p:cNvSpPr>
              <a:spLocks/>
            </p:cNvSpPr>
            <p:nvPr/>
          </p:nvSpPr>
          <p:spPr bwMode="auto">
            <a:xfrm>
              <a:off x="2880081" y="4279935"/>
              <a:ext cx="2906906" cy="1794338"/>
            </a:xfrm>
            <a:custGeom>
              <a:avLst/>
              <a:gdLst>
                <a:gd name="T0" fmla="*/ 15923141 w 1457"/>
                <a:gd name="T1" fmla="*/ 2147483647 h 968"/>
                <a:gd name="T2" fmla="*/ 843876607 w 1457"/>
                <a:gd name="T3" fmla="*/ 1742070491 h 968"/>
                <a:gd name="T4" fmla="*/ 2147483647 w 1457"/>
                <a:gd name="T5" fmla="*/ 594433779 h 968"/>
                <a:gd name="T6" fmla="*/ 2147483647 w 1457"/>
                <a:gd name="T7" fmla="*/ 92773577 h 968"/>
                <a:gd name="T8" fmla="*/ 2147483647 w 1457"/>
                <a:gd name="T9" fmla="*/ 1133891860 h 968"/>
                <a:gd name="T10" fmla="*/ 2147483647 w 1457"/>
                <a:gd name="T11" fmla="*/ 2147483647 h 968"/>
                <a:gd name="T12" fmla="*/ 748343745 w 1457"/>
                <a:gd name="T13" fmla="*/ 2147483647 h 968"/>
                <a:gd name="T14" fmla="*/ 15923141 w 1457"/>
                <a:gd name="T15" fmla="*/ 2147483647 h 968"/>
                <a:gd name="T16" fmla="*/ 0 60000 65536"/>
                <a:gd name="T17" fmla="*/ 0 60000 65536"/>
                <a:gd name="T18" fmla="*/ 0 60000 65536"/>
                <a:gd name="T19" fmla="*/ 0 60000 65536"/>
                <a:gd name="T20" fmla="*/ 0 60000 65536"/>
                <a:gd name="T21" fmla="*/ 0 60000 65536"/>
                <a:gd name="T22" fmla="*/ 0 60000 65536"/>
                <a:gd name="T23" fmla="*/ 0 60000 65536"/>
                <a:gd name="T24" fmla="*/ 0 w 1457"/>
                <a:gd name="T25" fmla="*/ 0 h 968"/>
                <a:gd name="T26" fmla="*/ 1457 w 1457"/>
                <a:gd name="T27" fmla="*/ 968 h 9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7" h="968">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35868" name="Oval 36"/>
            <p:cNvSpPr>
              <a:spLocks noChangeArrowheads="1"/>
            </p:cNvSpPr>
            <p:nvPr/>
          </p:nvSpPr>
          <p:spPr bwMode="auto">
            <a:xfrm>
              <a:off x="3271126" y="5817429"/>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9" name="Text Box 37"/>
            <p:cNvSpPr txBox="1">
              <a:spLocks noChangeArrowheads="1"/>
            </p:cNvSpPr>
            <p:nvPr/>
          </p:nvSpPr>
          <p:spPr bwMode="auto">
            <a:xfrm>
              <a:off x="5951620" y="5985011"/>
              <a:ext cx="50270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x</a:t>
              </a:r>
              <a:r>
                <a:rPr lang="en-US" altLang="en-US" sz="1800" baseline="-25000">
                  <a:latin typeface="Times New Roman" panose="02020603050405020304" pitchFamily="18" charset="0"/>
                </a:rPr>
                <a:t>1</a:t>
              </a:r>
            </a:p>
          </p:txBody>
        </p:sp>
        <p:sp>
          <p:nvSpPr>
            <p:cNvPr id="35870" name="Text Box 38"/>
            <p:cNvSpPr txBox="1">
              <a:spLocks noChangeArrowheads="1"/>
            </p:cNvSpPr>
            <p:nvPr/>
          </p:nvSpPr>
          <p:spPr bwMode="auto">
            <a:xfrm>
              <a:off x="6032416" y="3930264"/>
              <a:ext cx="3830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grpSp>
    </p:spTree>
    <p:extLst>
      <p:ext uri="{BB962C8B-B14F-4D97-AF65-F5344CB8AC3E}">
        <p14:creationId xmlns:p14="http://schemas.microsoft.com/office/powerpoint/2010/main" val="2272766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3"/>
          <p:cNvSpPr>
            <a:spLocks noGrp="1" noChangeArrowheads="1"/>
          </p:cNvSpPr>
          <p:nvPr>
            <p:ph type="title"/>
          </p:nvPr>
        </p:nvSpPr>
        <p:spPr/>
        <p:txBody>
          <a:bodyPr/>
          <a:lstStyle/>
          <a:p>
            <a:r>
              <a:rPr lang="en-US" altLang="en-US" dirty="0"/>
              <a:t>Principal Component Analysis (Steps)</a:t>
            </a:r>
          </a:p>
        </p:txBody>
      </p:sp>
      <p:sp>
        <p:nvSpPr>
          <p:cNvPr id="36867" name="Rectangle 2"/>
          <p:cNvSpPr>
            <a:spLocks noGrp="1" noChangeArrowheads="1"/>
          </p:cNvSpPr>
          <p:nvPr>
            <p:ph idx="1"/>
          </p:nvPr>
        </p:nvSpPr>
        <p:spPr/>
        <p:txBody>
          <a:bodyPr/>
          <a:lstStyle/>
          <a:p>
            <a:r>
              <a:rPr lang="en-US" altLang="en-US"/>
              <a:t>Given N data vectors from n-dimensions, find k ≤ n orthogonal vectors (principal components) that can be best used to represent data </a:t>
            </a:r>
          </a:p>
          <a:p>
            <a:pPr lvl="1"/>
            <a:r>
              <a:rPr lang="en-US" altLang="en-US"/>
              <a:t>Normalize input data: Each attribute falls within the same range</a:t>
            </a:r>
          </a:p>
          <a:p>
            <a:pPr lvl="1"/>
            <a:r>
              <a:rPr lang="en-US" altLang="en-US"/>
              <a:t>Compute k orthonormal (unit) vectors, i.e., principal components</a:t>
            </a:r>
          </a:p>
          <a:p>
            <a:pPr lvl="1"/>
            <a:r>
              <a:rPr lang="en-US" altLang="en-US"/>
              <a:t>Each input data (vector) is a linear combination of the k principal component vectors</a:t>
            </a:r>
          </a:p>
          <a:p>
            <a:pPr lvl="1"/>
            <a:r>
              <a:rPr lang="en-US" altLang="en-US">
                <a:sym typeface="Symbol" panose="05050102010706020507" pitchFamily="18" charset="2"/>
              </a:rPr>
              <a:t>The principal components are sorted in order of decreasing “significance” or strength</a:t>
            </a:r>
          </a:p>
          <a:p>
            <a:pPr lvl="1"/>
            <a:r>
              <a:rPr lang="en-US" altLang="en-US">
                <a:sym typeface="Symbol" panose="05050102010706020507" pitchFamily="18" charset="2"/>
              </a:rPr>
              <a:t>Since the components are sorted, the size of the data can be reduced by eliminating the weak components, i.e., those with low variance (i.e., using the strongest principal components, it is possible to reconstruct a good approximation of the original data)</a:t>
            </a:r>
          </a:p>
          <a:p>
            <a:r>
              <a:rPr lang="en-US" altLang="en-US"/>
              <a:t>Works for numeric data only</a:t>
            </a:r>
            <a:endParaRPr lang="en-US" altLang="en-US" dirty="0"/>
          </a:p>
        </p:txBody>
      </p:sp>
      <p:sp>
        <p:nvSpPr>
          <p:cNvPr id="36866" name="Rectangle 2061"/>
          <p:cNvSpPr>
            <a:spLocks noGrp="1" noChangeArrowheads="1"/>
          </p:cNvSpPr>
          <p:nvPr>
            <p:ph type="sldNum" sz="quarter" idx="12"/>
          </p:nvPr>
        </p:nvSpPr>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fld id="{32B0A212-A479-41D4-B854-59790A2991A5}" type="slidenum">
              <a:rPr lang="en-US" altLang="en-US" smtClean="0"/>
              <a:pPr/>
              <a:t>28</a:t>
            </a:fld>
            <a:endParaRPr lang="en-US" altLang="en-US"/>
          </a:p>
        </p:txBody>
      </p:sp>
    </p:spTree>
    <p:extLst>
      <p:ext uri="{BB962C8B-B14F-4D97-AF65-F5344CB8AC3E}">
        <p14:creationId xmlns:p14="http://schemas.microsoft.com/office/powerpoint/2010/main" val="684270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152400"/>
            <a:ext cx="6019800" cy="1143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7892" name="Rectangle 3"/>
          <p:cNvSpPr>
            <a:spLocks noGrp="1" noChangeArrowheads="1"/>
          </p:cNvSpPr>
          <p:nvPr>
            <p:ph idx="1"/>
          </p:nvPr>
        </p:nvSpPr>
        <p:spPr/>
        <p:txBody>
          <a:bodyPr>
            <a:noAutofit/>
          </a:bodyPr>
          <a:lstStyle/>
          <a:p>
            <a:pPr eaLnBrk="1" hangingPunct="1">
              <a:lnSpc>
                <a:spcPct val="110000"/>
              </a:lnSpc>
            </a:pPr>
            <a:r>
              <a:rPr lang="en-US" altLang="en-US" sz="2400" dirty="0"/>
              <a:t>Another way to reduce dimensionality of data</a:t>
            </a:r>
          </a:p>
          <a:p>
            <a:pPr eaLnBrk="1" hangingPunct="1">
              <a:lnSpc>
                <a:spcPct val="110000"/>
              </a:lnSpc>
            </a:pPr>
            <a:r>
              <a:rPr lang="en-US" altLang="en-US" sz="2400" b="1" dirty="0"/>
              <a:t>Redundant attributes </a:t>
            </a:r>
          </a:p>
          <a:p>
            <a:pPr lvl="1" eaLnBrk="1" hangingPunct="1">
              <a:lnSpc>
                <a:spcPct val="110000"/>
              </a:lnSpc>
            </a:pPr>
            <a:r>
              <a:rPr lang="en-US" altLang="en-US" sz="2400" dirty="0"/>
              <a:t>Duplicate much or all of the information contained in one or more other attributes</a:t>
            </a:r>
          </a:p>
          <a:p>
            <a:pPr lvl="1" eaLnBrk="1" hangingPunct="1">
              <a:lnSpc>
                <a:spcPct val="110000"/>
              </a:lnSpc>
            </a:pPr>
            <a:r>
              <a:rPr lang="en-US" altLang="en-US" sz="2400" dirty="0"/>
              <a:t>E.g., purchase price of a product and the amount of sales tax paid</a:t>
            </a:r>
          </a:p>
          <a:p>
            <a:pPr eaLnBrk="1" hangingPunct="1">
              <a:lnSpc>
                <a:spcPct val="110000"/>
              </a:lnSpc>
            </a:pPr>
            <a:r>
              <a:rPr lang="en-US" altLang="en-US" sz="2400" b="1" dirty="0"/>
              <a:t>Irrelevant attributes</a:t>
            </a:r>
          </a:p>
          <a:p>
            <a:pPr lvl="1" eaLnBrk="1" hangingPunct="1">
              <a:lnSpc>
                <a:spcPct val="110000"/>
              </a:lnSpc>
            </a:pPr>
            <a:r>
              <a:rPr lang="en-US" altLang="en-US" sz="2400" dirty="0"/>
              <a:t>Contain no information that is useful for the data mining task at hand</a:t>
            </a:r>
          </a:p>
          <a:p>
            <a:pPr lvl="1" eaLnBrk="1" hangingPunct="1">
              <a:lnSpc>
                <a:spcPct val="110000"/>
              </a:lnSpc>
            </a:pPr>
            <a:r>
              <a:rPr lang="en-US" altLang="en-US" sz="2400" dirty="0"/>
              <a:t>E.g., students' ID is often irrelevant to the task of predicting students' GPA</a:t>
            </a:r>
          </a:p>
        </p:txBody>
      </p:sp>
      <p:sp>
        <p:nvSpPr>
          <p:cNvPr id="3" name="Content Placeholder 2"/>
          <p:cNvSpPr>
            <a:spLocks noGrp="1"/>
          </p:cNvSpPr>
          <p:nvPr>
            <p:ph sz="quarter" idx="10"/>
          </p:nvPr>
        </p:nvSpPr>
        <p:spPr/>
        <p:txBody>
          <a:bodyPr/>
          <a:lstStyle/>
          <a:p>
            <a:r>
              <a:rPr lang="en-US" dirty="0"/>
              <a:t>Feature Selection –</a:t>
            </a:r>
          </a:p>
          <a:p>
            <a:r>
              <a:rPr lang="en-US" altLang="en-US" dirty="0"/>
              <a:t>Attribute Subset Selection</a:t>
            </a:r>
            <a:endParaRPr lang="en-US" dirty="0"/>
          </a:p>
        </p:txBody>
      </p:sp>
      <p:sp>
        <p:nvSpPr>
          <p:cNvPr id="37890" name="Rectangle 2061"/>
          <p:cNvSpPr>
            <a:spLocks noGrp="1" noChangeArrowheads="1"/>
          </p:cNvSpPr>
          <p:nvPr>
            <p:ph type="sldNum" sz="quarter" idx="4294967295"/>
          </p:nvPr>
        </p:nvSpPr>
        <p:spPr>
          <a:xfrm>
            <a:off x="7010400" y="6492875"/>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BCE8FE3D-CCF2-4CD5-8422-CBA928264F5A}" type="slidenum">
              <a:rPr lang="en-US" altLang="en-US" sz="900"/>
              <a:pPr eaLnBrk="1" hangingPunct="1"/>
              <a:t>29</a:t>
            </a:fld>
            <a:endParaRPr lang="en-US" altLang="en-US" sz="900"/>
          </a:p>
        </p:txBody>
      </p:sp>
      <p:sp>
        <p:nvSpPr>
          <p:cNvPr id="37893" name="Text Box 4"/>
          <p:cNvSpPr txBox="1">
            <a:spLocks noChangeArrowheads="1"/>
          </p:cNvSpPr>
          <p:nvPr/>
        </p:nvSpPr>
        <p:spPr bwMode="auto">
          <a:xfrm>
            <a:off x="2400300" y="3600450"/>
            <a:ext cx="12001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050" b="1">
              <a:latin typeface="Arial" panose="020B0604020202020204" pitchFamily="34" charset="0"/>
            </a:endParaRPr>
          </a:p>
        </p:txBody>
      </p:sp>
      <p:sp>
        <p:nvSpPr>
          <p:cNvPr id="37894" name="Rectangle 5"/>
          <p:cNvSpPr>
            <a:spLocks noChangeArrowheads="1"/>
          </p:cNvSpPr>
          <p:nvPr/>
        </p:nvSpPr>
        <p:spPr bwMode="auto">
          <a:xfrm>
            <a:off x="2431257" y="5345906"/>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050" b="1">
              <a:latin typeface="Arial" panose="020B0604020202020204" pitchFamily="34" charset="0"/>
            </a:endParaRPr>
          </a:p>
        </p:txBody>
      </p:sp>
    </p:spTree>
    <p:extLst>
      <p:ext uri="{BB962C8B-B14F-4D97-AF65-F5344CB8AC3E}">
        <p14:creationId xmlns:p14="http://schemas.microsoft.com/office/powerpoint/2010/main" val="2867011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Feature Engineering</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4089226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IN" dirty="0"/>
              <a:t>Filter methods</a:t>
            </a:r>
            <a:endParaRPr lang="en-US" dirty="0"/>
          </a:p>
          <a:p>
            <a:r>
              <a:rPr lang="en-IN" dirty="0"/>
              <a:t>Wrapper methods</a:t>
            </a:r>
            <a:endParaRPr lang="en-US" dirty="0"/>
          </a:p>
          <a:p>
            <a:r>
              <a:rPr lang="en-IN" dirty="0"/>
              <a:t>Embedded methods</a:t>
            </a:r>
          </a:p>
          <a:p>
            <a:endParaRPr lang="en-US" dirty="0"/>
          </a:p>
          <a:p>
            <a:pPr>
              <a:buFont typeface="Arial" panose="020B0604020202020204" pitchFamily="34" charset="0"/>
              <a:buChar char="•"/>
            </a:pPr>
            <a:r>
              <a:rPr lang="en-US" dirty="0">
                <a:hlinkClick r:id="rId2"/>
              </a:rPr>
              <a:t>References</a:t>
            </a:r>
          </a:p>
          <a:p>
            <a:pPr lvl="1">
              <a:buFont typeface="Arial" panose="020B0604020202020204" pitchFamily="34" charset="0"/>
              <a:buChar char="•"/>
            </a:pPr>
            <a:r>
              <a:rPr lang="en-US" dirty="0">
                <a:hlinkClick r:id="rId2"/>
              </a:rPr>
              <a:t>https://www.analyticsvidhya.com/blog/2016/12/introduction-to-feature-selection-methods-with-an-example-or-how-to-select-the-right-variables/#:~:text=Filter%20methods%20are%20generally%20used,is%20a%20subjective%20term%20here</a:t>
            </a:r>
            <a:r>
              <a:rPr lang="en-US" dirty="0"/>
              <a:t>.</a:t>
            </a:r>
          </a:p>
          <a:p>
            <a:pPr lvl="1">
              <a:buFont typeface="Arial" panose="020B0604020202020204" pitchFamily="34" charset="0"/>
              <a:buChar char="•"/>
            </a:pPr>
            <a:r>
              <a:rPr lang="en-US" dirty="0">
                <a:hlinkClick r:id="rId3"/>
              </a:rPr>
              <a:t>https://towardsdatascience.com/feature-selection-in-python-using-filter-method-7ae5cbc4ee05</a:t>
            </a:r>
            <a:endParaRPr lang="en-US" dirty="0"/>
          </a:p>
          <a:p>
            <a:pPr lvl="1">
              <a:buFont typeface="Arial" panose="020B0604020202020204" pitchFamily="34" charset="0"/>
              <a:buChar char="•"/>
            </a:pPr>
            <a:r>
              <a:rPr lang="en-US" dirty="0">
                <a:hlinkClick r:id="rId4"/>
              </a:rPr>
              <a:t>https://heartbeat.fritz.ai/hands-on-with-feature-selection-techniques-filter-methods-f248e0436ce5</a:t>
            </a:r>
            <a:endParaRPr lang="en-US" dirty="0"/>
          </a:p>
          <a:p>
            <a:endParaRPr lang="en-US" dirty="0"/>
          </a:p>
        </p:txBody>
      </p:sp>
      <p:sp>
        <p:nvSpPr>
          <p:cNvPr id="7" name="Content Placeholder 6"/>
          <p:cNvSpPr>
            <a:spLocks noGrp="1"/>
          </p:cNvSpPr>
          <p:nvPr>
            <p:ph sz="quarter" idx="10"/>
          </p:nvPr>
        </p:nvSpPr>
        <p:spPr/>
        <p:txBody>
          <a:bodyPr/>
          <a:lstStyle/>
          <a:p>
            <a:r>
              <a:rPr lang="en-US" dirty="0"/>
              <a:t>Feature Selection Methods</a:t>
            </a:r>
          </a:p>
        </p:txBody>
      </p:sp>
    </p:spTree>
    <p:extLst>
      <p:ext uri="{BB962C8B-B14F-4D97-AF65-F5344CB8AC3E}">
        <p14:creationId xmlns:p14="http://schemas.microsoft.com/office/powerpoint/2010/main" val="547823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2510211"/>
            <a:ext cx="8229600" cy="4042989"/>
          </a:xfrm>
        </p:spPr>
        <p:txBody>
          <a:bodyPr>
            <a:normAutofit fontScale="70000" lnSpcReduction="20000"/>
          </a:bodyPr>
          <a:lstStyle/>
          <a:p>
            <a:r>
              <a:rPr lang="en-US" dirty="0"/>
              <a:t>Features are selected on the basis of their scores in various statistical tests for their correlation with the outcome variable. </a:t>
            </a:r>
          </a:p>
          <a:p>
            <a:r>
              <a:rPr lang="en-US" dirty="0"/>
              <a:t>There are two types of Filter methods : </a:t>
            </a:r>
            <a:r>
              <a:rPr lang="en-US" b="1" dirty="0"/>
              <a:t>Univariate and Multivariate.</a:t>
            </a:r>
          </a:p>
          <a:p>
            <a:r>
              <a:rPr lang="en-US" b="1" dirty="0"/>
              <a:t>Univariate filter methods</a:t>
            </a:r>
            <a:r>
              <a:rPr lang="en-US" dirty="0"/>
              <a:t> evaluate and rank a single feature according to certain criteria.</a:t>
            </a:r>
          </a:p>
          <a:p>
            <a:pPr>
              <a:buFont typeface="Arial" panose="020B0604020202020204" pitchFamily="34" charset="0"/>
              <a:buChar char="•"/>
            </a:pPr>
            <a:r>
              <a:rPr lang="en-US" dirty="0"/>
              <a:t>They treat each feature individually and independently of the feature space. This is how it functions in practice:</a:t>
            </a:r>
          </a:p>
          <a:p>
            <a:pPr>
              <a:buFont typeface="Arial" panose="020B0604020202020204" pitchFamily="34" charset="0"/>
              <a:buChar char="•"/>
            </a:pPr>
            <a:r>
              <a:rPr lang="en-US" dirty="0"/>
              <a:t>It ranks features according to certain criteria.</a:t>
            </a:r>
          </a:p>
          <a:p>
            <a:pPr>
              <a:buFont typeface="Arial" panose="020B0604020202020204" pitchFamily="34" charset="0"/>
              <a:buChar char="•"/>
            </a:pPr>
            <a:r>
              <a:rPr lang="en-US" dirty="0"/>
              <a:t>Then select the highest ranking features according to those criteria.</a:t>
            </a:r>
          </a:p>
          <a:p>
            <a:pPr>
              <a:buFont typeface="Arial" panose="020B0604020202020204" pitchFamily="34" charset="0"/>
              <a:buChar char="•"/>
            </a:pPr>
            <a:r>
              <a:rPr lang="en-US" dirty="0"/>
              <a:t>One problem that can occur with univariate methods is they may select a redundant variable, as they don’t take into consideration the relationship between features.</a:t>
            </a:r>
          </a:p>
          <a:p>
            <a:r>
              <a:rPr lang="en-US" b="1" dirty="0"/>
              <a:t>Multivariate filter methods</a:t>
            </a:r>
            <a:r>
              <a:rPr lang="en-US" dirty="0"/>
              <a:t>, on the other hand, evaluate the entire feature space. They take into account features in relation to other ones in the dataset.</a:t>
            </a:r>
          </a:p>
          <a:p>
            <a:pPr>
              <a:buFont typeface="Arial" panose="020B0604020202020204" pitchFamily="34" charset="0"/>
              <a:buChar char="•"/>
            </a:pPr>
            <a:r>
              <a:rPr lang="en-US" dirty="0"/>
              <a:t>These methods are able to handle duplicated, redundant, and correlated features.</a:t>
            </a:r>
          </a:p>
          <a:p>
            <a:endParaRPr lang="en-US" dirty="0"/>
          </a:p>
          <a:p>
            <a:endParaRPr lang="en-US" dirty="0"/>
          </a:p>
        </p:txBody>
      </p:sp>
      <p:sp>
        <p:nvSpPr>
          <p:cNvPr id="3" name="Content Placeholder 2"/>
          <p:cNvSpPr>
            <a:spLocks noGrp="1"/>
          </p:cNvSpPr>
          <p:nvPr>
            <p:ph sz="quarter" idx="10"/>
          </p:nvPr>
        </p:nvSpPr>
        <p:spPr/>
        <p:txBody>
          <a:bodyPr/>
          <a:lstStyle/>
          <a:p>
            <a:r>
              <a:rPr lang="en-US" dirty="0"/>
              <a:t>Feature Selection Methods</a:t>
            </a:r>
          </a:p>
          <a:p>
            <a:r>
              <a:rPr lang="en-US" dirty="0"/>
              <a:t>- Filter Method Types</a:t>
            </a:r>
          </a:p>
        </p:txBody>
      </p:sp>
      <p:pic>
        <p:nvPicPr>
          <p:cNvPr id="3074" name="Picture 2" descr="filt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55194"/>
            <a:ext cx="8683534"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298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77500" lnSpcReduction="20000"/>
          </a:bodyPr>
          <a:lstStyle/>
          <a:p>
            <a:r>
              <a:rPr lang="en-US" b="1" dirty="0"/>
              <a:t>Advantages of Filter methods</a:t>
            </a:r>
          </a:p>
          <a:p>
            <a:pPr>
              <a:buFont typeface="Arial" panose="020B0604020202020204" pitchFamily="34" charset="0"/>
              <a:buChar char="•"/>
            </a:pPr>
            <a:r>
              <a:rPr lang="en-US" dirty="0"/>
              <a:t>Filter methods are model agnostic</a:t>
            </a:r>
          </a:p>
          <a:p>
            <a:pPr>
              <a:buFont typeface="Arial" panose="020B0604020202020204" pitchFamily="34" charset="0"/>
              <a:buChar char="•"/>
            </a:pPr>
            <a:r>
              <a:rPr lang="en-US" dirty="0"/>
              <a:t>Rely entirely on features in the data set</a:t>
            </a:r>
          </a:p>
          <a:p>
            <a:pPr>
              <a:buFont typeface="Arial" panose="020B0604020202020204" pitchFamily="34" charset="0"/>
              <a:buChar char="•"/>
            </a:pPr>
            <a:r>
              <a:rPr lang="en-US" dirty="0"/>
              <a:t>Computationally very fast</a:t>
            </a:r>
          </a:p>
          <a:p>
            <a:pPr>
              <a:buFont typeface="Arial" panose="020B0604020202020204" pitchFamily="34" charset="0"/>
              <a:buChar char="•"/>
            </a:pPr>
            <a:r>
              <a:rPr lang="en-US" dirty="0"/>
              <a:t>Based on different statistical methods</a:t>
            </a:r>
          </a:p>
          <a:p>
            <a:endParaRPr lang="en-US" dirty="0"/>
          </a:p>
          <a:p>
            <a:r>
              <a:rPr lang="en-US" b="1" dirty="0"/>
              <a:t>The disadvantage of Filter methods</a:t>
            </a:r>
          </a:p>
          <a:p>
            <a:pPr>
              <a:buFont typeface="Arial" panose="020B0604020202020204" pitchFamily="34" charset="0"/>
              <a:buChar char="•"/>
            </a:pPr>
            <a:r>
              <a:rPr lang="en-US" dirty="0"/>
              <a:t>The filter method looks at individual features for identifying it’s relative importance. A feature may not be useful on its own but maybe an important influencer when combined with other features. Filter methods may miss such features.</a:t>
            </a:r>
          </a:p>
          <a:p>
            <a:pPr marL="0" indent="0"/>
            <a:endParaRPr lang="en-US" dirty="0"/>
          </a:p>
          <a:p>
            <a:r>
              <a:rPr lang="en-US" b="1" dirty="0"/>
              <a:t>Filter criteria for selecting the best feature</a:t>
            </a:r>
          </a:p>
          <a:p>
            <a:pPr>
              <a:buFont typeface="Arial" panose="020B0604020202020204" pitchFamily="34" charset="0"/>
              <a:buChar char="•"/>
            </a:pPr>
            <a:r>
              <a:rPr lang="en-US" dirty="0"/>
              <a:t>Select independent features with</a:t>
            </a:r>
          </a:p>
          <a:p>
            <a:pPr>
              <a:buFont typeface="Arial" panose="020B0604020202020204" pitchFamily="34" charset="0"/>
              <a:buChar char="•"/>
            </a:pPr>
            <a:r>
              <a:rPr lang="en-US" dirty="0"/>
              <a:t>High correlation with the target variable</a:t>
            </a:r>
          </a:p>
          <a:p>
            <a:pPr>
              <a:buFont typeface="Arial" panose="020B0604020202020204" pitchFamily="34" charset="0"/>
              <a:buChar char="•"/>
            </a:pPr>
            <a:r>
              <a:rPr lang="en-US" dirty="0"/>
              <a:t>Low correlation with another independent variable</a:t>
            </a:r>
          </a:p>
          <a:p>
            <a:pPr>
              <a:buFont typeface="Arial" panose="020B0604020202020204" pitchFamily="34" charset="0"/>
              <a:buChar char="•"/>
            </a:pPr>
            <a:r>
              <a:rPr lang="en-US" dirty="0"/>
              <a:t>Higher information gain or mutual information of the independent variable</a:t>
            </a:r>
          </a:p>
        </p:txBody>
      </p:sp>
      <p:sp>
        <p:nvSpPr>
          <p:cNvPr id="3" name="Content Placeholder 2"/>
          <p:cNvSpPr>
            <a:spLocks noGrp="1"/>
          </p:cNvSpPr>
          <p:nvPr>
            <p:ph sz="quarter" idx="10"/>
          </p:nvPr>
        </p:nvSpPr>
        <p:spPr/>
        <p:txBody>
          <a:bodyPr/>
          <a:lstStyle/>
          <a:p>
            <a:r>
              <a:rPr lang="en-US" dirty="0"/>
              <a:t>Filter Method – Adv. and </a:t>
            </a:r>
            <a:r>
              <a:rPr lang="en-US" dirty="0" err="1"/>
              <a:t>Disadv</a:t>
            </a:r>
            <a:r>
              <a:rPr lang="en-US" dirty="0"/>
              <a:t>.</a:t>
            </a:r>
          </a:p>
        </p:txBody>
      </p:sp>
    </p:spTree>
    <p:extLst>
      <p:ext uri="{BB962C8B-B14F-4D97-AF65-F5344CB8AC3E}">
        <p14:creationId xmlns:p14="http://schemas.microsoft.com/office/powerpoint/2010/main" val="2583800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b="1" u="sng" dirty="0"/>
              <a:t>Methods-</a:t>
            </a:r>
          </a:p>
          <a:p>
            <a:r>
              <a:rPr lang="en-US" b="1" dirty="0"/>
              <a:t>Basic Filter Methods</a:t>
            </a:r>
          </a:p>
          <a:p>
            <a:r>
              <a:rPr lang="en-US" b="1" dirty="0"/>
              <a:t>Correlation Filter Methods</a:t>
            </a:r>
          </a:p>
          <a:p>
            <a:r>
              <a:rPr lang="en-US" b="1" dirty="0"/>
              <a:t>Statistical &amp; Ranking Filter Methods</a:t>
            </a:r>
          </a:p>
          <a:p>
            <a:endParaRPr lang="en-US" dirty="0"/>
          </a:p>
          <a:p>
            <a:r>
              <a:rPr lang="en-US" dirty="0"/>
              <a:t>The filter method ranks each feature based on some </a:t>
            </a:r>
            <a:r>
              <a:rPr lang="en-US" dirty="0" err="1"/>
              <a:t>uni</a:t>
            </a:r>
            <a:r>
              <a:rPr lang="en-US" dirty="0"/>
              <a:t>-variate metric and then selects the highest-ranking features. Some of the </a:t>
            </a:r>
            <a:r>
              <a:rPr lang="en-US" dirty="0" err="1"/>
              <a:t>uni</a:t>
            </a:r>
            <a:r>
              <a:rPr lang="en-US" dirty="0"/>
              <a:t>-variate metrics are -</a:t>
            </a:r>
          </a:p>
          <a:p>
            <a:pPr>
              <a:buFont typeface="Arial" panose="020B0604020202020204" pitchFamily="34" charset="0"/>
              <a:buChar char="•"/>
            </a:pPr>
            <a:r>
              <a:rPr lang="en-US" b="1" dirty="0"/>
              <a:t>variance:</a:t>
            </a:r>
            <a:r>
              <a:rPr lang="en-US" dirty="0"/>
              <a:t> removing constant and quasi constant features</a:t>
            </a:r>
          </a:p>
          <a:p>
            <a:pPr>
              <a:buFont typeface="Arial" panose="020B0604020202020204" pitchFamily="34" charset="0"/>
              <a:buChar char="•"/>
            </a:pPr>
            <a:r>
              <a:rPr lang="en-US" b="1" dirty="0"/>
              <a:t>chi-square:</a:t>
            </a:r>
            <a:r>
              <a:rPr lang="en-US" dirty="0"/>
              <a:t> used for classification. It is a statistical test of independence to determine the dependency of two variables.</a:t>
            </a:r>
          </a:p>
          <a:p>
            <a:pPr>
              <a:buFont typeface="Arial" panose="020B0604020202020204" pitchFamily="34" charset="0"/>
              <a:buChar char="•"/>
            </a:pPr>
            <a:r>
              <a:rPr lang="en-US" b="1" dirty="0"/>
              <a:t>correlation coefficients:</a:t>
            </a:r>
            <a:r>
              <a:rPr lang="en-US" dirty="0"/>
              <a:t> removes duplicate features</a:t>
            </a:r>
          </a:p>
          <a:p>
            <a:pPr>
              <a:buFont typeface="Arial" panose="020B0604020202020204" pitchFamily="34" charset="0"/>
              <a:buChar char="•"/>
            </a:pPr>
            <a:r>
              <a:rPr lang="en-US" b="1" dirty="0"/>
              <a:t>Information gain or mutual information</a:t>
            </a:r>
            <a:r>
              <a:rPr lang="en-US" dirty="0"/>
              <a:t>: assess the dependency of the independent variable in predicting the target variable. In other words, it determines the ability of the independent feature to predict the target variable</a:t>
            </a:r>
          </a:p>
          <a:p>
            <a:endParaRPr lang="en-US" dirty="0"/>
          </a:p>
        </p:txBody>
      </p:sp>
      <p:sp>
        <p:nvSpPr>
          <p:cNvPr id="3" name="Content Placeholder 2"/>
          <p:cNvSpPr>
            <a:spLocks noGrp="1"/>
          </p:cNvSpPr>
          <p:nvPr>
            <p:ph sz="quarter" idx="10"/>
          </p:nvPr>
        </p:nvSpPr>
        <p:spPr/>
        <p:txBody>
          <a:bodyPr/>
          <a:lstStyle/>
          <a:p>
            <a:r>
              <a:rPr lang="en-US" dirty="0"/>
              <a:t>Filter Methods 1/</a:t>
            </a:r>
          </a:p>
        </p:txBody>
      </p:sp>
    </p:spTree>
    <p:extLst>
      <p:ext uri="{BB962C8B-B14F-4D97-AF65-F5344CB8AC3E}">
        <p14:creationId xmlns:p14="http://schemas.microsoft.com/office/powerpoint/2010/main" val="3070261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91995486"/>
              </p:ext>
            </p:extLst>
          </p:nvPr>
        </p:nvGraphicFramePr>
        <p:xfrm>
          <a:off x="76200" y="76200"/>
          <a:ext cx="8991600" cy="678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4039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Filter Methods</a:t>
            </a:r>
          </a:p>
        </p:txBody>
      </p:sp>
      <p:sp>
        <p:nvSpPr>
          <p:cNvPr id="3" name="Content Placeholder 2"/>
          <p:cNvSpPr>
            <a:spLocks noGrp="1"/>
          </p:cNvSpPr>
          <p:nvPr>
            <p:ph idx="1"/>
          </p:nvPr>
        </p:nvSpPr>
        <p:spPr/>
        <p:txBody>
          <a:bodyPr/>
          <a:lstStyle/>
          <a:p>
            <a:r>
              <a:rPr lang="en-US" b="1" dirty="0"/>
              <a:t>Constant Features</a:t>
            </a:r>
            <a:r>
              <a:rPr lang="en-US" dirty="0"/>
              <a:t> that show single values in all the observations in the dataset. These features provide no information that allows ML models to predict the target.</a:t>
            </a:r>
          </a:p>
          <a:p>
            <a:r>
              <a:rPr lang="en-US" b="1" dirty="0"/>
              <a:t>Quasi-Constant</a:t>
            </a:r>
            <a:r>
              <a:rPr lang="en-US" dirty="0"/>
              <a:t> </a:t>
            </a:r>
            <a:r>
              <a:rPr lang="en-US" b="1" dirty="0"/>
              <a:t>Features</a:t>
            </a:r>
            <a:r>
              <a:rPr lang="en-US" dirty="0"/>
              <a:t> in which a value occupies the majority of the records.</a:t>
            </a:r>
          </a:p>
          <a:p>
            <a:r>
              <a:rPr lang="en-US" b="1" dirty="0"/>
              <a:t>Duplicated Features,</a:t>
            </a:r>
            <a:r>
              <a:rPr lang="en-US" dirty="0"/>
              <a:t> which is self-explanatory—the same feature.</a:t>
            </a:r>
          </a:p>
          <a:p>
            <a:endParaRPr lang="en-US" dirty="0"/>
          </a:p>
        </p:txBody>
      </p:sp>
    </p:spTree>
    <p:extLst>
      <p:ext uri="{BB962C8B-B14F-4D97-AF65-F5344CB8AC3E}">
        <p14:creationId xmlns:p14="http://schemas.microsoft.com/office/powerpoint/2010/main" val="1428044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Filter Methods 1/</a:t>
            </a:r>
          </a:p>
        </p:txBody>
      </p:sp>
      <p:sp>
        <p:nvSpPr>
          <p:cNvPr id="3" name="Content Placeholder 2"/>
          <p:cNvSpPr>
            <a:spLocks noGrp="1"/>
          </p:cNvSpPr>
          <p:nvPr>
            <p:ph idx="1"/>
          </p:nvPr>
        </p:nvSpPr>
        <p:spPr/>
        <p:txBody>
          <a:bodyPr>
            <a:normAutofit fontScale="92500"/>
          </a:bodyPr>
          <a:lstStyle/>
          <a:p>
            <a:r>
              <a:rPr lang="en-US" dirty="0"/>
              <a:t>Besides duplicate features, a dataset can also include correlated features.</a:t>
            </a:r>
          </a:p>
          <a:p>
            <a:r>
              <a:rPr lang="en-US" dirty="0"/>
              <a:t>Correlation is defined as a measure of the </a:t>
            </a:r>
            <a:r>
              <a:rPr lang="en-US" b="1" dirty="0"/>
              <a:t>linear relationship </a:t>
            </a:r>
            <a:r>
              <a:rPr lang="en-US" dirty="0"/>
              <a:t>between two quantitative variables, like height and weight. You could also define correlation is a measure of how strongly one variable depends on another.</a:t>
            </a:r>
          </a:p>
          <a:p>
            <a:r>
              <a:rPr lang="en-US" dirty="0"/>
              <a:t>A high correlation is often a useful property—if two variables are highly correlated, we can predict one from the other. Therefore, we generally look for features that are highly correlated with the target, especially for linear machine learning models.</a:t>
            </a:r>
          </a:p>
          <a:p>
            <a:r>
              <a:rPr lang="en-US" dirty="0"/>
              <a:t>However, if two variables are highly correlated among themselves, they provide redundant information in regards to the target. Essentially, we can make an accurate prediction on the target with just one of the redundant variables. In these cases, the second variable doesn’t add additional information, so removing it can help to reduce the dimensionality and also the added noise.</a:t>
            </a:r>
          </a:p>
        </p:txBody>
      </p:sp>
    </p:spTree>
    <p:extLst>
      <p:ext uri="{BB962C8B-B14F-4D97-AF65-F5344CB8AC3E}">
        <p14:creationId xmlns:p14="http://schemas.microsoft.com/office/powerpoint/2010/main" val="3857489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Filter Methods 2/</a:t>
            </a:r>
          </a:p>
        </p:txBody>
      </p:sp>
      <p:sp>
        <p:nvSpPr>
          <p:cNvPr id="3" name="Content Placeholder 2"/>
          <p:cNvSpPr>
            <a:spLocks noGrp="1"/>
          </p:cNvSpPr>
          <p:nvPr>
            <p:ph idx="1"/>
          </p:nvPr>
        </p:nvSpPr>
        <p:spPr>
          <a:xfrm>
            <a:off x="593816" y="1690689"/>
            <a:ext cx="7886700" cy="3508375"/>
          </a:xfrm>
        </p:spPr>
        <p:txBody>
          <a:bodyPr>
            <a:normAutofit fontScale="85000" lnSpcReduction="20000"/>
          </a:bodyPr>
          <a:lstStyle/>
          <a:p>
            <a:pPr marL="0" indent="0">
              <a:buNone/>
            </a:pPr>
            <a:r>
              <a:rPr lang="en-US" sz="2800" b="1" dirty="0"/>
              <a:t>Pearson correlation coefficient</a:t>
            </a:r>
          </a:p>
          <a:p>
            <a:pPr marL="0" indent="0">
              <a:buNone/>
            </a:pPr>
            <a:r>
              <a:rPr lang="en-US" dirty="0"/>
              <a:t>It’s used to summarize the strength of the linear relationship between two data variables, which can vary between 1 and -1:</a:t>
            </a:r>
          </a:p>
          <a:p>
            <a:r>
              <a:rPr lang="en-US" dirty="0"/>
              <a:t>1 means a </a:t>
            </a:r>
            <a:r>
              <a:rPr lang="en-US" i="1" dirty="0"/>
              <a:t>positive correlation</a:t>
            </a:r>
            <a:r>
              <a:rPr lang="en-US" dirty="0"/>
              <a:t>: the values of one variable increase as the values of another increase.</a:t>
            </a:r>
          </a:p>
          <a:p>
            <a:r>
              <a:rPr lang="en-US" dirty="0"/>
              <a:t>-1 means a </a:t>
            </a:r>
            <a:r>
              <a:rPr lang="en-US" i="1" dirty="0"/>
              <a:t>negative correlation</a:t>
            </a:r>
            <a:r>
              <a:rPr lang="en-US" dirty="0"/>
              <a:t>:</a:t>
            </a:r>
            <a:r>
              <a:rPr lang="en-US" i="1" dirty="0"/>
              <a:t> </a:t>
            </a:r>
            <a:r>
              <a:rPr lang="en-US" dirty="0"/>
              <a:t>the values of one variable decrease as the values of another increase.</a:t>
            </a:r>
          </a:p>
          <a:p>
            <a:r>
              <a:rPr lang="en-US" dirty="0"/>
              <a:t>0 means no linear correlation between the two variables.</a:t>
            </a:r>
          </a:p>
          <a:p>
            <a:pPr marL="0" indent="0">
              <a:buNone/>
            </a:pPr>
            <a:r>
              <a:rPr lang="en-US" dirty="0"/>
              <a:t>The assumptions that the Pearson correlation coefficient makes:</a:t>
            </a:r>
          </a:p>
          <a:p>
            <a:r>
              <a:rPr lang="en-US" dirty="0"/>
              <a:t>Both variables should be normally distributed.</a:t>
            </a:r>
          </a:p>
          <a:p>
            <a:r>
              <a:rPr lang="en-US" dirty="0"/>
              <a:t>A straight-line relationship between the two variables.</a:t>
            </a:r>
          </a:p>
          <a:p>
            <a:r>
              <a:rPr lang="en-US" dirty="0"/>
              <a:t>Data is equally distributed around the regression line.</a:t>
            </a:r>
          </a:p>
          <a:p>
            <a:endParaRPr lang="en-US" dirty="0"/>
          </a:p>
        </p:txBody>
      </p:sp>
      <p:pic>
        <p:nvPicPr>
          <p:cNvPr id="512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5410200"/>
            <a:ext cx="8286750" cy="985547"/>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5" name="Picture 4" descr="fs2">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75" t="9613" r="8646" b="19010"/>
          <a:stretch/>
        </p:blipFill>
        <p:spPr bwMode="auto">
          <a:xfrm>
            <a:off x="6324600" y="4572000"/>
            <a:ext cx="2590800" cy="6096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212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Filter Methods 3/</a:t>
            </a:r>
          </a:p>
        </p:txBody>
      </p:sp>
      <p:sp>
        <p:nvSpPr>
          <p:cNvPr id="3" name="Content Placeholder 2"/>
          <p:cNvSpPr>
            <a:spLocks noGrp="1"/>
          </p:cNvSpPr>
          <p:nvPr>
            <p:ph idx="1"/>
          </p:nvPr>
        </p:nvSpPr>
        <p:spPr>
          <a:xfrm>
            <a:off x="604701" y="1524000"/>
            <a:ext cx="7886700" cy="4876800"/>
          </a:xfrm>
        </p:spPr>
        <p:txBody>
          <a:bodyPr>
            <a:noAutofit/>
          </a:bodyPr>
          <a:lstStyle/>
          <a:p>
            <a:pPr marL="0" indent="0">
              <a:buNone/>
            </a:pPr>
            <a:r>
              <a:rPr lang="en-US" sz="1800" b="1" dirty="0"/>
              <a:t>Spearman’s rank correlation coefficient</a:t>
            </a:r>
          </a:p>
          <a:p>
            <a:r>
              <a:rPr lang="en-US" sz="1800" dirty="0"/>
              <a:t>Sometimes two variables can be related in a nonlinear relationship, which can be stronger or weaker across the distribution of the variables.</a:t>
            </a:r>
          </a:p>
          <a:p>
            <a:r>
              <a:rPr lang="en-US" sz="1800" dirty="0"/>
              <a:t>And this is where Spearman’s rank correlation coefficient comes into play. It’s a non-parametric test that’s used to measure the degree of association between two variables with a monotonic function, meaning an increasing or decreasing relationship.</a:t>
            </a:r>
          </a:p>
          <a:p>
            <a:r>
              <a:rPr lang="en-US" sz="1800" dirty="0"/>
              <a:t>The measured strength between the variables using Spearman’s correlation varies between+1 and −1, which occurs when each of the variables is a perfect monotone function of the other. It's a lot like Pearson’s correlation, but whereas Pearson’s correlation assesses linear relationships, Spearman’s correlation assesses monotonic relationships (whether linear or not).</a:t>
            </a:r>
          </a:p>
          <a:p>
            <a:r>
              <a:rPr lang="en-US" sz="1800" dirty="0"/>
              <a:t>Spearman’s coefficient is suitable</a:t>
            </a:r>
            <a:r>
              <a:rPr lang="en-US" sz="1800" b="1" dirty="0"/>
              <a:t> </a:t>
            </a:r>
            <a:r>
              <a:rPr lang="en-US" sz="1800" dirty="0"/>
              <a:t>for both continuous and discrete ordinal variables.</a:t>
            </a:r>
          </a:p>
          <a:p>
            <a:r>
              <a:rPr lang="en-US" sz="1800" dirty="0"/>
              <a:t>The Spearman’s rank correlation test doesn’t carry any assumptions about the distribution of the data.</a:t>
            </a:r>
          </a:p>
        </p:txBody>
      </p:sp>
      <p:pic>
        <p:nvPicPr>
          <p:cNvPr id="717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5791200"/>
            <a:ext cx="2362926" cy="7486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14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Filter Methods 4/</a:t>
            </a:r>
          </a:p>
        </p:txBody>
      </p:sp>
      <p:sp>
        <p:nvSpPr>
          <p:cNvPr id="3" name="Content Placeholder 2"/>
          <p:cNvSpPr>
            <a:spLocks noGrp="1"/>
          </p:cNvSpPr>
          <p:nvPr>
            <p:ph idx="1"/>
          </p:nvPr>
        </p:nvSpPr>
        <p:spPr>
          <a:xfrm>
            <a:off x="628650" y="1690689"/>
            <a:ext cx="7886700" cy="4351338"/>
          </a:xfrm>
        </p:spPr>
        <p:txBody>
          <a:bodyPr/>
          <a:lstStyle/>
          <a:p>
            <a:pPr marL="0" indent="0">
              <a:buNone/>
            </a:pPr>
            <a:r>
              <a:rPr lang="en-US" b="1" dirty="0"/>
              <a:t>Kendall’s rank correlation coefficient</a:t>
            </a:r>
          </a:p>
          <a:p>
            <a:r>
              <a:rPr lang="en-US" dirty="0"/>
              <a:t>Kendall’s rank correlation coefficient is a non-parametric test that measures the strength of the ordinal association between two variables. It calculates a normalized score for the number of matching or concordant rankings between the two data samples.</a:t>
            </a:r>
          </a:p>
          <a:p>
            <a:r>
              <a:rPr lang="en-US" dirty="0"/>
              <a:t>Kendall’s correlation varies between 1 and -1. It will take the value of 1 (high) when observations have a similar rank between the two variables, and value of -1 (low) when observations have a dissimilar rank between the two variables.</a:t>
            </a:r>
          </a:p>
          <a:p>
            <a:r>
              <a:rPr lang="en-US" dirty="0"/>
              <a:t>This type of correlation is best suited</a:t>
            </a:r>
            <a:r>
              <a:rPr lang="en-US" b="1" dirty="0"/>
              <a:t> </a:t>
            </a:r>
            <a:r>
              <a:rPr lang="en-US" dirty="0"/>
              <a:t>for discrete data. The following formula is used to calculate the value of Kendall’s rank correlation:</a:t>
            </a:r>
          </a:p>
          <a:p>
            <a:endParaRPr lang="en-US" dirty="0"/>
          </a:p>
        </p:txBody>
      </p:sp>
      <p:pic>
        <p:nvPicPr>
          <p:cNvPr id="819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5334000"/>
            <a:ext cx="2876550" cy="1090636"/>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36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Text Placeholder 2"/>
          <p:cNvSpPr>
            <a:spLocks noGrp="1"/>
          </p:cNvSpPr>
          <p:nvPr>
            <p:ph type="body" sz="quarter" idx="13"/>
          </p:nvPr>
        </p:nvSpPr>
        <p:spPr>
          <a:xfrm>
            <a:off x="602207" y="1714500"/>
            <a:ext cx="7620000" cy="3771900"/>
          </a:xfrm>
        </p:spPr>
        <p:txBody>
          <a:bodyPr>
            <a:normAutofit/>
          </a:bodyPr>
          <a:lstStyle/>
          <a:p>
            <a:pPr>
              <a:lnSpc>
                <a:spcPct val="150000"/>
              </a:lnSpc>
              <a:buFont typeface="Wingdings" panose="05000000000000000000" pitchFamily="2" charset="2"/>
              <a:buChar char="Ø"/>
            </a:pPr>
            <a:r>
              <a:rPr lang="en-US" sz="1800" b="1" dirty="0">
                <a:solidFill>
                  <a:srgbClr val="1C1573"/>
                </a:solidFill>
              </a:rPr>
              <a:t> Motivation for feature engineering</a:t>
            </a:r>
          </a:p>
          <a:p>
            <a:pPr>
              <a:lnSpc>
                <a:spcPct val="150000"/>
              </a:lnSpc>
              <a:buFont typeface="Wingdings" panose="05000000000000000000" pitchFamily="2" charset="2"/>
              <a:buChar char="Ø"/>
            </a:pPr>
            <a:r>
              <a:rPr lang="en-US" sz="1800" b="1" dirty="0">
                <a:solidFill>
                  <a:srgbClr val="1C1573"/>
                </a:solidFill>
              </a:rPr>
              <a:t> Define Feature and Feature engineering</a:t>
            </a:r>
          </a:p>
          <a:p>
            <a:pPr>
              <a:lnSpc>
                <a:spcPct val="150000"/>
              </a:lnSpc>
              <a:buFont typeface="Wingdings" panose="05000000000000000000" pitchFamily="2" charset="2"/>
              <a:buChar char="Ø"/>
            </a:pPr>
            <a:r>
              <a:rPr lang="en-US" sz="1800" b="1" dirty="0">
                <a:solidFill>
                  <a:srgbClr val="1C1573"/>
                </a:solidFill>
              </a:rPr>
              <a:t> Machine learning workflow</a:t>
            </a:r>
          </a:p>
          <a:p>
            <a:endParaRPr lang="en-US" dirty="0"/>
          </a:p>
          <a:p>
            <a:endParaRPr lang="en-US" dirty="0"/>
          </a:p>
          <a:p>
            <a:endParaRPr lang="en-US" dirty="0"/>
          </a:p>
        </p:txBody>
      </p:sp>
    </p:spTree>
    <p:extLst>
      <p:ext uri="{BB962C8B-B14F-4D97-AF65-F5344CB8AC3E}">
        <p14:creationId xmlns:p14="http://schemas.microsoft.com/office/powerpoint/2010/main" val="270160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and Ranking Filter Methods 1/</a:t>
            </a:r>
          </a:p>
        </p:txBody>
      </p:sp>
      <p:sp>
        <p:nvSpPr>
          <p:cNvPr id="3" name="Content Placeholder 2"/>
          <p:cNvSpPr>
            <a:spLocks noGrp="1"/>
          </p:cNvSpPr>
          <p:nvPr>
            <p:ph idx="1"/>
          </p:nvPr>
        </p:nvSpPr>
        <p:spPr>
          <a:xfrm>
            <a:off x="628650" y="1535297"/>
            <a:ext cx="7886700" cy="4351338"/>
          </a:xfrm>
        </p:spPr>
        <p:txBody>
          <a:bodyPr>
            <a:normAutofit fontScale="92500" lnSpcReduction="20000"/>
          </a:bodyPr>
          <a:lstStyle/>
          <a:p>
            <a:r>
              <a:rPr lang="en-US" dirty="0"/>
              <a:t>These methods are statistical tests that evaluate each feature individually. By shedding light on the target, they evaluate whether the variable is important in order to discriminate against the target.</a:t>
            </a:r>
          </a:p>
          <a:p>
            <a:r>
              <a:rPr lang="en-US" dirty="0"/>
              <a:t>Essentially, these methods rank the features based on certain criteria or metrics and then select the features with the highest ranking.</a:t>
            </a:r>
          </a:p>
          <a:p>
            <a:r>
              <a:rPr lang="en-US" b="1" u="sng" dirty="0"/>
              <a:t>Mutual Information</a:t>
            </a:r>
          </a:p>
          <a:p>
            <a:r>
              <a:rPr lang="en-US" dirty="0"/>
              <a:t>Mutual information a measure of the mutual dependence of two variables. It measures the amount of information obtained about one variable through observing the other variable. In other words, it determines how much we can know about one variable by understanding another—it’s a little bit like correlation, but mutual information is more general.</a:t>
            </a:r>
          </a:p>
          <a:p>
            <a:r>
              <a:rPr lang="en-US" dirty="0"/>
              <a:t>In machine learning, mutual information measures how much information the presence/absence of a feature contributes to making the correct prediction on Y.</a:t>
            </a:r>
          </a:p>
          <a:p>
            <a:r>
              <a:rPr lang="en-US" dirty="0"/>
              <a:t>If X and Y are independent, their MI is Zero. If X is deterministic of Y, </a:t>
            </a:r>
            <a:r>
              <a:rPr lang="en-US" b="1" dirty="0"/>
              <a:t>then MI is the entropy of X,</a:t>
            </a:r>
            <a:r>
              <a:rPr lang="en-US" dirty="0"/>
              <a:t> which is a notion in information theory that measures or quantifies the amount of information within a variable.</a:t>
            </a:r>
          </a:p>
          <a:p>
            <a:endParaRPr lang="en-US" dirty="0"/>
          </a:p>
        </p:txBody>
      </p:sp>
      <p:pic>
        <p:nvPicPr>
          <p:cNvPr id="9218"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486400"/>
            <a:ext cx="6937375" cy="108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369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and Ranking Filter Methods 2/</a:t>
            </a:r>
          </a:p>
        </p:txBody>
      </p:sp>
      <p:sp>
        <p:nvSpPr>
          <p:cNvPr id="3" name="Content Placeholder 2"/>
          <p:cNvSpPr>
            <a:spLocks noGrp="1"/>
          </p:cNvSpPr>
          <p:nvPr>
            <p:ph idx="1"/>
          </p:nvPr>
        </p:nvSpPr>
        <p:spPr>
          <a:xfrm>
            <a:off x="635181" y="2094278"/>
            <a:ext cx="7886700" cy="4351338"/>
          </a:xfrm>
        </p:spPr>
        <p:txBody>
          <a:bodyPr>
            <a:normAutofit fontScale="92500"/>
          </a:bodyPr>
          <a:lstStyle/>
          <a:p>
            <a:r>
              <a:rPr lang="en-US" b="1" dirty="0"/>
              <a:t>Chi-squared Score</a:t>
            </a:r>
          </a:p>
          <a:p>
            <a:r>
              <a:rPr lang="en-US" dirty="0"/>
              <a:t>This is another statistical method that’s commonly used for testing relationships between categorical variables. Therefore, it’s suited for categorical variables and binary targets only, and the variables should be non-negative and typically </a:t>
            </a:r>
            <a:r>
              <a:rPr lang="en-US" dirty="0" err="1"/>
              <a:t>boolean</a:t>
            </a:r>
            <a:r>
              <a:rPr lang="en-US" dirty="0"/>
              <a:t>, frequencies, or counts.</a:t>
            </a:r>
          </a:p>
          <a:p>
            <a:r>
              <a:rPr lang="en-US" dirty="0"/>
              <a:t>What it does is simply compare the observed distribution between various features in the dataset and the target variable.</a:t>
            </a:r>
          </a:p>
          <a:p>
            <a:pPr fontAlgn="base"/>
            <a:r>
              <a:rPr lang="en-US" dirty="0"/>
              <a:t>A </a:t>
            </a:r>
            <a:r>
              <a:rPr lang="en-US" b="1" dirty="0"/>
              <a:t>chi-square test for independence</a:t>
            </a:r>
            <a:r>
              <a:rPr lang="en-US" dirty="0"/>
              <a:t> compares two variables in a contingency table to see if they are related. In a more general sense, it tests to see whether distributions of </a:t>
            </a:r>
            <a:r>
              <a:rPr lang="en-US" dirty="0">
                <a:hlinkClick r:id="rId2"/>
              </a:rPr>
              <a:t>categorical variables</a:t>
            </a:r>
            <a:r>
              <a:rPr lang="en-US" dirty="0"/>
              <a:t> differ from each another.</a:t>
            </a:r>
          </a:p>
          <a:p>
            <a:pPr fontAlgn="base"/>
            <a:r>
              <a:rPr lang="en-US" dirty="0"/>
              <a:t>A </a:t>
            </a:r>
            <a:r>
              <a:rPr lang="en-US" b="1" dirty="0"/>
              <a:t>very small chi square test statistic</a:t>
            </a:r>
            <a:r>
              <a:rPr lang="en-US" dirty="0"/>
              <a:t> means that your observed data fits your expected data extremely well. In other words, there is a relationship.</a:t>
            </a:r>
          </a:p>
          <a:p>
            <a:pPr fontAlgn="base"/>
            <a:r>
              <a:rPr lang="en-US" dirty="0"/>
              <a:t>A </a:t>
            </a:r>
            <a:r>
              <a:rPr lang="en-US" b="1" dirty="0"/>
              <a:t>very large chi square test statistic </a:t>
            </a:r>
            <a:r>
              <a:rPr lang="en-US" dirty="0"/>
              <a:t>means that the data does not fit very well. In other words, there isn’t a relationship.</a:t>
            </a:r>
          </a:p>
          <a:p>
            <a:endParaRPr lang="en-US" dirty="0"/>
          </a:p>
        </p:txBody>
      </p:sp>
      <p:pic>
        <p:nvPicPr>
          <p:cNvPr id="10242" name="Picture 2" descr="The chi-square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1487420"/>
            <a:ext cx="2305050" cy="6424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43600" y="1388825"/>
            <a:ext cx="3200400" cy="738664"/>
          </a:xfrm>
          <a:prstGeom prst="rect">
            <a:avLst/>
          </a:prstGeom>
        </p:spPr>
        <p:txBody>
          <a:bodyPr wrap="square">
            <a:spAutoFit/>
          </a:bodyPr>
          <a:lstStyle/>
          <a:p>
            <a:r>
              <a:rPr lang="en-US" sz="1400" dirty="0">
                <a:solidFill>
                  <a:srgbClr val="FF0000"/>
                </a:solidFill>
                <a:latin typeface="PT Sans"/>
              </a:rPr>
              <a:t>The subscript “c” are the </a:t>
            </a:r>
            <a:r>
              <a:rPr lang="en-US" sz="1400" dirty="0">
                <a:solidFill>
                  <a:srgbClr val="FF0000"/>
                </a:solidFill>
                <a:latin typeface="PT Sans"/>
                <a:hlinkClick r:id="rId4"/>
              </a:rPr>
              <a:t>degrees of freedom</a:t>
            </a:r>
            <a:r>
              <a:rPr lang="en-US" sz="1400" dirty="0">
                <a:solidFill>
                  <a:srgbClr val="FF0000"/>
                </a:solidFill>
                <a:latin typeface="PT Sans"/>
              </a:rPr>
              <a:t>. “O” is your </a:t>
            </a:r>
            <a:r>
              <a:rPr lang="en-US" sz="1400" dirty="0">
                <a:solidFill>
                  <a:srgbClr val="FF0000"/>
                </a:solidFill>
                <a:latin typeface="PT Sans"/>
                <a:hlinkClick r:id="rId5"/>
              </a:rPr>
              <a:t>observed value</a:t>
            </a:r>
            <a:r>
              <a:rPr lang="en-US" sz="1400" dirty="0">
                <a:solidFill>
                  <a:srgbClr val="FF0000"/>
                </a:solidFill>
                <a:latin typeface="PT Sans"/>
              </a:rPr>
              <a:t> and E is your </a:t>
            </a:r>
            <a:r>
              <a:rPr lang="en-US" sz="1400" dirty="0">
                <a:solidFill>
                  <a:srgbClr val="FF0000"/>
                </a:solidFill>
                <a:latin typeface="PT Sans"/>
                <a:hlinkClick r:id="rId6"/>
              </a:rPr>
              <a:t>expected value</a:t>
            </a:r>
            <a:r>
              <a:rPr lang="en-US" sz="1400" dirty="0">
                <a:solidFill>
                  <a:srgbClr val="FF0000"/>
                </a:solidFill>
                <a:latin typeface="PT Sans"/>
              </a:rPr>
              <a:t>.</a:t>
            </a:r>
            <a:endParaRPr lang="en-US" sz="1400" dirty="0">
              <a:solidFill>
                <a:srgbClr val="FF0000"/>
              </a:solidFill>
            </a:endParaRPr>
          </a:p>
        </p:txBody>
      </p:sp>
    </p:spTree>
    <p:extLst>
      <p:ext uri="{BB962C8B-B14F-4D97-AF65-F5344CB8AC3E}">
        <p14:creationId xmlns:p14="http://schemas.microsoft.com/office/powerpoint/2010/main" val="2248313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and Ranking Filter Methods 3/</a:t>
            </a:r>
          </a:p>
        </p:txBody>
      </p:sp>
      <p:sp>
        <p:nvSpPr>
          <p:cNvPr id="3" name="Content Placeholder 2"/>
          <p:cNvSpPr>
            <a:spLocks noGrp="1"/>
          </p:cNvSpPr>
          <p:nvPr>
            <p:ph idx="1"/>
          </p:nvPr>
        </p:nvSpPr>
        <p:spPr>
          <a:xfrm>
            <a:off x="190500" y="1371600"/>
            <a:ext cx="8763000" cy="5319711"/>
          </a:xfrm>
        </p:spPr>
        <p:txBody>
          <a:bodyPr>
            <a:noAutofit/>
          </a:bodyPr>
          <a:lstStyle/>
          <a:p>
            <a:r>
              <a:rPr lang="en-US" sz="1800" b="1" dirty="0"/>
              <a:t>ANOVA Univariate Test</a:t>
            </a:r>
          </a:p>
          <a:p>
            <a:r>
              <a:rPr lang="en-US" sz="1800" dirty="0"/>
              <a:t>A univariate test, or more specifically ANOVA </a:t>
            </a:r>
            <a:r>
              <a:rPr lang="en-US" sz="1800" i="1" dirty="0"/>
              <a:t>( — </a:t>
            </a:r>
            <a:r>
              <a:rPr lang="en-US" sz="1800" dirty="0"/>
              <a:t>short for </a:t>
            </a:r>
            <a:r>
              <a:rPr lang="en-US" sz="1800" b="1" dirty="0" err="1"/>
              <a:t>AN</a:t>
            </a:r>
            <a:r>
              <a:rPr lang="en-US" sz="1800" dirty="0" err="1"/>
              <a:t>alysis</a:t>
            </a:r>
            <a:r>
              <a:rPr lang="en-US" sz="1800" dirty="0"/>
              <a:t> </a:t>
            </a:r>
            <a:r>
              <a:rPr lang="en-US" sz="1800" b="1" dirty="0"/>
              <a:t>O</a:t>
            </a:r>
            <a:r>
              <a:rPr lang="en-US" sz="1800" dirty="0"/>
              <a:t>f </a:t>
            </a:r>
            <a:r>
              <a:rPr lang="en-US" sz="1800" b="1" dirty="0" err="1"/>
              <a:t>VA</a:t>
            </a:r>
            <a:r>
              <a:rPr lang="en-US" sz="1800" dirty="0" err="1"/>
              <a:t>riance</a:t>
            </a:r>
            <a:r>
              <a:rPr lang="en-US" sz="1800" i="1" dirty="0"/>
              <a:t>)</a:t>
            </a:r>
            <a:r>
              <a:rPr lang="en-US" sz="1800" dirty="0"/>
              <a:t>, is similar to the previous scores, as it measures the dependence of two variables.</a:t>
            </a:r>
          </a:p>
          <a:p>
            <a:r>
              <a:rPr lang="en-US" sz="1800" dirty="0"/>
              <a:t>ANOVA assumes a linear relationship between the variables and the target, and also that the variables are normally distributed.</a:t>
            </a:r>
          </a:p>
          <a:p>
            <a:r>
              <a:rPr lang="en-US" sz="1800" dirty="0"/>
              <a:t>It’s well-suited for continuous variables and requires a binary target, but </a:t>
            </a:r>
            <a:r>
              <a:rPr lang="en-US" sz="1800" dirty="0" err="1"/>
              <a:t>sklearn</a:t>
            </a:r>
            <a:r>
              <a:rPr lang="en-US" sz="1800" dirty="0"/>
              <a:t> extends it to regression problems, also.</a:t>
            </a:r>
          </a:p>
          <a:p>
            <a:endParaRPr lang="en-US" sz="1800" dirty="0"/>
          </a:p>
          <a:p>
            <a:r>
              <a:rPr lang="en-US" sz="1800" b="1" dirty="0"/>
              <a:t>Univariate ROC-AUC /RMSE</a:t>
            </a:r>
          </a:p>
          <a:p>
            <a:r>
              <a:rPr lang="en-US" sz="1800" dirty="0"/>
              <a:t>This method uses machine learning models to measure the dependence of two variables. It’s suitable for all variables, and also makes no assumptions about their distribution.</a:t>
            </a:r>
          </a:p>
          <a:p>
            <a:r>
              <a:rPr lang="en-US" sz="1800" dirty="0"/>
              <a:t>The measure here depends on the problem: we use </a:t>
            </a:r>
            <a:r>
              <a:rPr lang="en-US" sz="1800" b="1" dirty="0"/>
              <a:t>RMSE </a:t>
            </a:r>
            <a:r>
              <a:rPr lang="en-US" sz="1800" dirty="0"/>
              <a:t>for regression problems and </a:t>
            </a:r>
            <a:r>
              <a:rPr lang="en-US" sz="1800" b="1" dirty="0"/>
              <a:t>ROC-AUC</a:t>
            </a:r>
            <a:r>
              <a:rPr lang="en-US" sz="1800" dirty="0"/>
              <a:t> for classification problems.</a:t>
            </a:r>
          </a:p>
          <a:p>
            <a:r>
              <a:rPr lang="en-US" sz="1800" dirty="0"/>
              <a:t>The procedure is as follows:</a:t>
            </a:r>
          </a:p>
          <a:p>
            <a:pPr lvl="1"/>
            <a:r>
              <a:rPr lang="en-US" sz="1500" dirty="0"/>
              <a:t>Build a </a:t>
            </a:r>
            <a:r>
              <a:rPr lang="en-US" sz="1500" dirty="0">
                <a:hlinkClick r:id="rId2"/>
              </a:rPr>
              <a:t>decision tree</a:t>
            </a:r>
            <a:r>
              <a:rPr lang="en-US" sz="1500" dirty="0"/>
              <a:t> using a single variable and target.</a:t>
            </a:r>
          </a:p>
          <a:p>
            <a:pPr lvl="1"/>
            <a:r>
              <a:rPr lang="en-US" sz="1500" dirty="0"/>
              <a:t>Rank features according to the model RMSE or ROC-AUC</a:t>
            </a:r>
          </a:p>
          <a:p>
            <a:pPr lvl="1"/>
            <a:r>
              <a:rPr lang="en-US" sz="1500" dirty="0"/>
              <a:t>Select the features with higher ranking scores.</a:t>
            </a:r>
          </a:p>
          <a:p>
            <a:pPr marL="0" indent="0">
              <a:buNone/>
            </a:pPr>
            <a:endParaRPr lang="en-US" sz="1800" dirty="0"/>
          </a:p>
        </p:txBody>
      </p:sp>
    </p:spTree>
    <p:extLst>
      <p:ext uri="{BB962C8B-B14F-4D97-AF65-F5344CB8AC3E}">
        <p14:creationId xmlns:p14="http://schemas.microsoft.com/office/powerpoint/2010/main" val="4243734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Filter Method – Relation with Target</a:t>
            </a:r>
          </a:p>
        </p:txBody>
      </p:sp>
      <p:sp>
        <p:nvSpPr>
          <p:cNvPr id="2" name="Content Placeholder 1"/>
          <p:cNvSpPr>
            <a:spLocks noGrp="1"/>
          </p:cNvSpPr>
          <p:nvPr>
            <p:ph idx="1"/>
          </p:nvPr>
        </p:nvSpPr>
        <p:spPr>
          <a:xfrm>
            <a:off x="628650" y="2590800"/>
            <a:ext cx="7886700" cy="3886199"/>
          </a:xfrm>
        </p:spPr>
        <p:txBody>
          <a:bodyPr>
            <a:normAutofit fontScale="92500"/>
          </a:bodyPr>
          <a:lstStyle/>
          <a:p>
            <a:r>
              <a:rPr lang="en-US" altLang="en-US" dirty="0"/>
              <a:t>Pearson’s Correlation: It is used as a measure for quantifying linear dependence between two continuous variables X and Y. Its value varies from -1 to +1. Pearson’</a:t>
            </a:r>
            <a:r>
              <a:rPr lang="en-US" altLang="en-US" dirty="0">
                <a:hlinkClick r:id="rId2"/>
              </a:rPr>
              <a:t>s correlation is given as:</a:t>
            </a:r>
          </a:p>
          <a:p>
            <a:r>
              <a:rPr lang="en-US" dirty="0"/>
              <a:t>LDA: Linear discriminant analysis is used to find a linear combination of features that characterizes or separates two or more classes (or levels) of a categorical variable.</a:t>
            </a:r>
          </a:p>
          <a:p>
            <a:r>
              <a:rPr lang="en-US" dirty="0"/>
              <a:t>ANOVA: ANOVA stands for Analysis of variance. It is similar to LDA except for the fact that it is operated using one or more categorical independent features and one continuous dependent feature. It provides a statistical test of whether the means of several groups are equal or not.</a:t>
            </a:r>
          </a:p>
          <a:p>
            <a:r>
              <a:rPr lang="en-US" dirty="0"/>
              <a:t>Chi-Square: It is a is a statistical test applied to the groups of categorical features to evaluate the likelihood of correlation or association between them using their frequency distribution.</a:t>
            </a:r>
          </a:p>
          <a:p>
            <a:endParaRPr lang="en-US" dirty="0"/>
          </a:p>
        </p:txBody>
      </p:sp>
      <p:pic>
        <p:nvPicPr>
          <p:cNvPr id="4100" name="Picture 4" descr="fs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5" t="9613" r="8646" b="19010"/>
          <a:stretch/>
        </p:blipFill>
        <p:spPr bwMode="auto">
          <a:xfrm>
            <a:off x="5029200" y="3124200"/>
            <a:ext cx="2060765" cy="422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s1"/>
          <p:cNvPicPr>
            <a:picLocks noChangeAspect="1" noChangeArrowheads="1"/>
          </p:cNvPicPr>
          <p:nvPr/>
        </p:nvPicPr>
        <p:blipFill rotWithShape="1">
          <a:blip r:embed="rId4">
            <a:extLst>
              <a:ext uri="{28A0092B-C50C-407E-A947-70E740481C1C}">
                <a14:useLocalDpi xmlns:a14="http://schemas.microsoft.com/office/drawing/2010/main" val="0"/>
              </a:ext>
            </a:extLst>
          </a:blip>
          <a:srcRect l="724" r="1894" b="9996"/>
          <a:stretch/>
        </p:blipFill>
        <p:spPr bwMode="auto">
          <a:xfrm>
            <a:off x="685799" y="1447801"/>
            <a:ext cx="7696201"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54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u="sng" dirty="0">
                <a:hlinkClick r:id="rId2"/>
              </a:rPr>
              <a:t>https://towardsdatascience.com/feature-selection-techniques-in-machine-learning-with-python-f24e7da3f36e</a:t>
            </a:r>
            <a:endParaRPr lang="en-US" dirty="0"/>
          </a:p>
          <a:p>
            <a:endParaRPr lang="en-US" b="1" dirty="0"/>
          </a:p>
          <a:p>
            <a:r>
              <a:rPr lang="en-US" b="1" dirty="0"/>
              <a:t>Filter Method Approaches:</a:t>
            </a:r>
            <a:endParaRPr lang="en-US" dirty="0"/>
          </a:p>
          <a:p>
            <a:r>
              <a:rPr lang="en-US" dirty="0"/>
              <a:t>3 Feature selection techniques that are easy to use and also gives good results.</a:t>
            </a:r>
          </a:p>
          <a:p>
            <a:pPr marL="914400" lvl="1" indent="-457200">
              <a:buFont typeface="+mj-lt"/>
              <a:buAutoNum type="arabicPeriod"/>
            </a:pPr>
            <a:r>
              <a:rPr lang="en-US" sz="2400" dirty="0"/>
              <a:t>Univariate Selection</a:t>
            </a:r>
          </a:p>
          <a:p>
            <a:pPr marL="914400" lvl="1" indent="-457200">
              <a:buFont typeface="+mj-lt"/>
              <a:buAutoNum type="arabicPeriod"/>
            </a:pPr>
            <a:r>
              <a:rPr lang="en-US" sz="2400" dirty="0"/>
              <a:t>Feature Importance</a:t>
            </a:r>
          </a:p>
          <a:p>
            <a:pPr marL="914400" lvl="1" indent="-457200">
              <a:buFont typeface="+mj-lt"/>
              <a:buAutoNum type="arabicPeriod"/>
            </a:pPr>
            <a:r>
              <a:rPr lang="en-US" sz="2400" dirty="0"/>
              <a:t>Correlation Matrix with Heatmap</a:t>
            </a:r>
          </a:p>
          <a:p>
            <a:endParaRPr lang="en-US" dirty="0"/>
          </a:p>
        </p:txBody>
      </p:sp>
      <p:sp>
        <p:nvSpPr>
          <p:cNvPr id="3" name="Content Placeholder 2"/>
          <p:cNvSpPr>
            <a:spLocks noGrp="1"/>
          </p:cNvSpPr>
          <p:nvPr>
            <p:ph sz="quarter" idx="10"/>
          </p:nvPr>
        </p:nvSpPr>
        <p:spPr/>
        <p:txBody>
          <a:bodyPr/>
          <a:lstStyle/>
          <a:p>
            <a:r>
              <a:rPr lang="en-US" dirty="0"/>
              <a:t>How to find most impacting features – Feature Selection?</a:t>
            </a:r>
          </a:p>
        </p:txBody>
      </p:sp>
    </p:spTree>
    <p:extLst>
      <p:ext uri="{BB962C8B-B14F-4D97-AF65-F5344CB8AC3E}">
        <p14:creationId xmlns:p14="http://schemas.microsoft.com/office/powerpoint/2010/main" val="3425800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17171"/>
            <a:ext cx="8610600" cy="5464629"/>
          </a:xfrm>
        </p:spPr>
        <p:txBody>
          <a:bodyPr>
            <a:noAutofit/>
          </a:bodyPr>
          <a:lstStyle/>
          <a:p>
            <a:r>
              <a:rPr lang="en-US" sz="1600" dirty="0">
                <a:hlinkClick r:id="rId2"/>
              </a:rPr>
              <a:t>https://blog.datadive.net/selecting-good-features-part-i-univariate-selection/</a:t>
            </a:r>
            <a:endParaRPr lang="en-US" sz="1600" dirty="0"/>
          </a:p>
          <a:p>
            <a:r>
              <a:rPr lang="en-US" sz="1800" b="1" dirty="0"/>
              <a:t>Univariate feature selection </a:t>
            </a:r>
            <a:r>
              <a:rPr lang="en-US" sz="1800" dirty="0"/>
              <a:t>examines each feature individually to determine the strength of the relationship of the feature with the response variable. These methods are simple to run and understand and are in general particularly good for gaining a better understanding of data (but not necessarily for optimizing the feature set for better generalization). </a:t>
            </a:r>
          </a:p>
          <a:p>
            <a:r>
              <a:rPr lang="en-US" sz="1800" dirty="0"/>
              <a:t>Note- Univariate feature selection is in general best to get a better understanding of the data, its structure and characteristics. It can work for selecting top features for model improvement in some settings, but since it is unable to remove redundancy (for example selecting only the best feature among a subset of strongly correlated features), this task is better left for other methods.</a:t>
            </a:r>
          </a:p>
          <a:p>
            <a:r>
              <a:rPr lang="en-US" sz="1800" dirty="0"/>
              <a:t>There are lot of different options for univariate selection. Statistical tests can be used to select those features that have the strongest relationship with the output variable. </a:t>
            </a:r>
          </a:p>
          <a:p>
            <a:r>
              <a:rPr lang="en-US" sz="1800" dirty="0"/>
              <a:t>1. </a:t>
            </a:r>
            <a:r>
              <a:rPr lang="en-US" sz="1800" b="1" dirty="0"/>
              <a:t>Pearson Correlation</a:t>
            </a:r>
          </a:p>
          <a:p>
            <a:r>
              <a:rPr lang="en-US" sz="1800" dirty="0"/>
              <a:t>2. </a:t>
            </a:r>
            <a:r>
              <a:rPr lang="en-US" sz="1800" b="1" dirty="0"/>
              <a:t>Mutual information and maximal information coefficient (MIC)</a:t>
            </a:r>
          </a:p>
          <a:p>
            <a:r>
              <a:rPr lang="en-US" sz="1800" dirty="0"/>
              <a:t>3. </a:t>
            </a:r>
            <a:r>
              <a:rPr lang="en-US" sz="1800" b="1" dirty="0"/>
              <a:t>Distance correlation</a:t>
            </a:r>
          </a:p>
          <a:p>
            <a:r>
              <a:rPr lang="en-US" sz="1800" dirty="0"/>
              <a:t>4. </a:t>
            </a:r>
            <a:r>
              <a:rPr lang="en-US" sz="1800" b="1" dirty="0"/>
              <a:t>Model based ranking</a:t>
            </a:r>
            <a:endParaRPr lang="en-US" sz="1800" dirty="0"/>
          </a:p>
          <a:p>
            <a:endParaRPr lang="en-US" sz="1800" dirty="0"/>
          </a:p>
        </p:txBody>
      </p:sp>
      <p:sp>
        <p:nvSpPr>
          <p:cNvPr id="3" name="Content Placeholder 2"/>
          <p:cNvSpPr>
            <a:spLocks noGrp="1"/>
          </p:cNvSpPr>
          <p:nvPr>
            <p:ph sz="quarter" idx="10"/>
          </p:nvPr>
        </p:nvSpPr>
        <p:spPr/>
        <p:txBody>
          <a:bodyPr/>
          <a:lstStyle/>
          <a:p>
            <a:r>
              <a:rPr lang="en-US" dirty="0"/>
              <a:t>1. Univariate Feature Selection</a:t>
            </a:r>
          </a:p>
        </p:txBody>
      </p:sp>
    </p:spTree>
    <p:extLst>
      <p:ext uri="{BB962C8B-B14F-4D97-AF65-F5344CB8AC3E}">
        <p14:creationId xmlns:p14="http://schemas.microsoft.com/office/powerpoint/2010/main" val="670425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For example, use the chi-squared (chi²) statistical test for non-negative features to select 10 of the best features from Prediction Dataset</a:t>
            </a:r>
          </a:p>
          <a:p>
            <a:endParaRPr lang="en-US" dirty="0"/>
          </a:p>
        </p:txBody>
      </p:sp>
      <p:sp>
        <p:nvSpPr>
          <p:cNvPr id="3" name="Content Placeholder 2"/>
          <p:cNvSpPr>
            <a:spLocks noGrp="1"/>
          </p:cNvSpPr>
          <p:nvPr>
            <p:ph sz="quarter" idx="10"/>
          </p:nvPr>
        </p:nvSpPr>
        <p:spPr/>
        <p:txBody>
          <a:bodyPr/>
          <a:lstStyle/>
          <a:p>
            <a:r>
              <a:rPr lang="en-US" dirty="0"/>
              <a:t>1. Univariate Feature Selection</a:t>
            </a:r>
          </a:p>
        </p:txBody>
      </p:sp>
      <p:pic>
        <p:nvPicPr>
          <p:cNvPr id="4" name="Picture 3"/>
          <p:cNvPicPr>
            <a:picLocks noChangeAspect="1"/>
          </p:cNvPicPr>
          <p:nvPr/>
        </p:nvPicPr>
        <p:blipFill>
          <a:blip r:embed="rId2"/>
          <a:stretch>
            <a:fillRect/>
          </a:stretch>
        </p:blipFill>
        <p:spPr>
          <a:xfrm>
            <a:off x="291737" y="3480408"/>
            <a:ext cx="4619625" cy="2737829"/>
          </a:xfrm>
          <a:prstGeom prst="rect">
            <a:avLst/>
          </a:prstGeom>
        </p:spPr>
      </p:pic>
      <p:pic>
        <p:nvPicPr>
          <p:cNvPr id="5" name="Picture 4"/>
          <p:cNvPicPr>
            <a:picLocks noChangeAspect="1"/>
          </p:cNvPicPr>
          <p:nvPr/>
        </p:nvPicPr>
        <p:blipFill>
          <a:blip r:embed="rId3"/>
          <a:stretch>
            <a:fillRect/>
          </a:stretch>
        </p:blipFill>
        <p:spPr>
          <a:xfrm>
            <a:off x="5068116" y="3427226"/>
            <a:ext cx="3453221" cy="2578606"/>
          </a:xfrm>
          <a:prstGeom prst="rect">
            <a:avLst/>
          </a:prstGeom>
        </p:spPr>
      </p:pic>
    </p:spTree>
    <p:extLst>
      <p:ext uri="{BB962C8B-B14F-4D97-AF65-F5344CB8AC3E}">
        <p14:creationId xmlns:p14="http://schemas.microsoft.com/office/powerpoint/2010/main" val="1988770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Feature importance gives you a score for each feature of your data, the higher the score more important or relevant is the feature towards your output variable.</a:t>
            </a:r>
          </a:p>
          <a:p>
            <a:endParaRPr lang="en-US" dirty="0"/>
          </a:p>
          <a:p>
            <a:r>
              <a:rPr lang="en-US" dirty="0"/>
              <a:t>Feature importance is an inbuilt class that comes with </a:t>
            </a:r>
            <a:r>
              <a:rPr lang="en-US" b="1" dirty="0"/>
              <a:t>Tree Based Classifiers</a:t>
            </a:r>
            <a:r>
              <a:rPr lang="en-US" dirty="0"/>
              <a:t>, we will be using Extra Tree Classifier for extracting the top 10 features for the dataset.</a:t>
            </a:r>
          </a:p>
        </p:txBody>
      </p:sp>
      <p:sp>
        <p:nvSpPr>
          <p:cNvPr id="3" name="Content Placeholder 2"/>
          <p:cNvSpPr>
            <a:spLocks noGrp="1"/>
          </p:cNvSpPr>
          <p:nvPr>
            <p:ph sz="quarter" idx="10"/>
          </p:nvPr>
        </p:nvSpPr>
        <p:spPr/>
        <p:txBody>
          <a:bodyPr/>
          <a:lstStyle/>
          <a:p>
            <a:r>
              <a:rPr lang="en-US" dirty="0"/>
              <a:t>2. Feature Importance</a:t>
            </a:r>
          </a:p>
        </p:txBody>
      </p:sp>
    </p:spTree>
    <p:extLst>
      <p:ext uri="{BB962C8B-B14F-4D97-AF65-F5344CB8AC3E}">
        <p14:creationId xmlns:p14="http://schemas.microsoft.com/office/powerpoint/2010/main" val="453494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Given 15 independent variables(attributes impacting DV) in above example, we need to predict Wealth (DV), how do we start with root node (starting most affecting attribute), and select subsequent nodes.</a:t>
            </a:r>
          </a:p>
          <a:p>
            <a:pPr>
              <a:buFont typeface="Arial" panose="020B0604020202020204" pitchFamily="34" charset="0"/>
              <a:buChar char="•"/>
            </a:pPr>
            <a:r>
              <a:rPr lang="en-US" b="1" spc="10" dirty="0">
                <a:latin typeface="Arial"/>
                <a:cs typeface="Arial"/>
              </a:rPr>
              <a:t> Which is the best Classifier?</a:t>
            </a:r>
            <a:endParaRPr lang="en-US" dirty="0"/>
          </a:p>
        </p:txBody>
      </p:sp>
      <p:sp>
        <p:nvSpPr>
          <p:cNvPr id="3" name="Content Placeholder 2"/>
          <p:cNvSpPr>
            <a:spLocks noGrp="1"/>
          </p:cNvSpPr>
          <p:nvPr>
            <p:ph sz="quarter" idx="10"/>
          </p:nvPr>
        </p:nvSpPr>
        <p:spPr/>
        <p:txBody>
          <a:bodyPr/>
          <a:lstStyle/>
          <a:p>
            <a:r>
              <a:rPr lang="en-US" spc="10" dirty="0">
                <a:latin typeface="Arial"/>
                <a:cs typeface="Arial"/>
              </a:rPr>
              <a:t>How to select the deciding node?</a:t>
            </a:r>
            <a:endParaRPr lang="en-US" dirty="0">
              <a:latin typeface="Arial"/>
              <a:cs typeface="Arial"/>
            </a:endParaRPr>
          </a:p>
        </p:txBody>
      </p:sp>
      <p:sp>
        <p:nvSpPr>
          <p:cNvPr id="4" name="text 1"/>
          <p:cNvSpPr txBox="1"/>
          <p:nvPr/>
        </p:nvSpPr>
        <p:spPr>
          <a:xfrm>
            <a:off x="1589964" y="3556552"/>
            <a:ext cx="5659271" cy="400532"/>
          </a:xfrm>
          <a:prstGeom prst="rect">
            <a:avLst/>
          </a:prstGeom>
        </p:spPr>
        <p:txBody>
          <a:bodyPr vert="horz" wrap="none" lIns="0" tIns="0" rIns="0" bIns="0" rtlCol="0">
            <a:spAutoFit/>
          </a:bodyPr>
          <a:lstStyle/>
          <a:p>
            <a:pPr marL="0">
              <a:lnSpc>
                <a:spcPct val="100000"/>
              </a:lnSpc>
            </a:pPr>
            <a:r>
              <a:rPr sz="2570" spc="10" dirty="0">
                <a:solidFill>
                  <a:srgbClr val="FF0000"/>
                </a:solidFill>
                <a:latin typeface="Arial"/>
                <a:cs typeface="Arial"/>
              </a:rPr>
              <a:t> Which node can be described easily?</a:t>
            </a:r>
            <a:endParaRPr sz="2500" dirty="0">
              <a:solidFill>
                <a:srgbClr val="FF0000"/>
              </a:solidFill>
              <a:latin typeface="Arial"/>
              <a:cs typeface="Aria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57084"/>
            <a:ext cx="7162800" cy="2519916"/>
          </a:xfrm>
          <a:prstGeom prst="rect">
            <a:avLst/>
          </a:prstGeom>
        </p:spPr>
      </p:pic>
    </p:spTree>
    <p:extLst>
      <p:ext uri="{BB962C8B-B14F-4D97-AF65-F5344CB8AC3E}">
        <p14:creationId xmlns:p14="http://schemas.microsoft.com/office/powerpoint/2010/main" val="4219689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a:r>
              <a:rPr lang="en-US" sz="2000" spc="10" dirty="0">
                <a:latin typeface="Arial"/>
                <a:cs typeface="Arial"/>
              </a:rPr>
              <a:t>Information theory is a measure to define this degree of disorganization in a system known as </a:t>
            </a:r>
            <a:r>
              <a:rPr lang="en-US" sz="2000" b="1" spc="10" dirty="0">
                <a:latin typeface="Arial"/>
                <a:cs typeface="Arial"/>
              </a:rPr>
              <a:t>Entropy</a:t>
            </a:r>
            <a:r>
              <a:rPr lang="en-US" sz="2000" spc="10" dirty="0">
                <a:latin typeface="Arial"/>
                <a:cs typeface="Arial"/>
              </a:rPr>
              <a:t>.</a:t>
            </a:r>
            <a:endParaRPr lang="en-US" sz="2000" dirty="0">
              <a:latin typeface="Arial"/>
              <a:cs typeface="Arial"/>
            </a:endParaRPr>
          </a:p>
          <a:p>
            <a:pPr marL="0"/>
            <a:r>
              <a:rPr lang="en-US" sz="2000" b="1" spc="10" dirty="0">
                <a:latin typeface="Arial"/>
                <a:cs typeface="Arial"/>
              </a:rPr>
              <a:t>Entropy</a:t>
            </a:r>
            <a:r>
              <a:rPr lang="en-US" sz="2000" spc="10" dirty="0">
                <a:latin typeface="Arial"/>
                <a:cs typeface="Arial"/>
              </a:rPr>
              <a:t> – measuring homogeneity of a learning set</a:t>
            </a:r>
          </a:p>
          <a:p>
            <a:pPr>
              <a:buFont typeface="Arial" panose="020B0604020202020204" pitchFamily="34" charset="0"/>
              <a:buChar char="•"/>
            </a:pPr>
            <a:r>
              <a:rPr lang="en-US" sz="2000" spc="10" dirty="0">
                <a:latin typeface="Arial"/>
                <a:cs typeface="Arial"/>
              </a:rPr>
              <a:t>Given a collection S, containing positive and negative examples of some target concept, the entropy of S relative to this classification.</a:t>
            </a:r>
            <a:endParaRPr lang="en-US" sz="2000" dirty="0">
              <a:latin typeface="Arial"/>
              <a:cs typeface="Arial"/>
            </a:endParaRPr>
          </a:p>
          <a:p>
            <a:pPr marL="0"/>
            <a:endParaRPr lang="en-US" sz="2000" dirty="0"/>
          </a:p>
        </p:txBody>
      </p:sp>
      <p:sp>
        <p:nvSpPr>
          <p:cNvPr id="3" name="Content Placeholder 2"/>
          <p:cNvSpPr>
            <a:spLocks noGrp="1"/>
          </p:cNvSpPr>
          <p:nvPr>
            <p:ph sz="quarter" idx="10"/>
          </p:nvPr>
        </p:nvSpPr>
        <p:spPr/>
        <p:txBody>
          <a:bodyPr/>
          <a:lstStyle/>
          <a:p>
            <a:r>
              <a:rPr lang="en-US" dirty="0"/>
              <a:t>Information Theory - Entropy</a:t>
            </a:r>
          </a:p>
        </p:txBody>
      </p:sp>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202619"/>
            <a:ext cx="3562350" cy="830683"/>
          </a:xfrm>
          <a:prstGeom prst="rect">
            <a:avLst/>
          </a:prstGeom>
        </p:spPr>
      </p:pic>
      <p:sp>
        <p:nvSpPr>
          <p:cNvPr id="5" name="text 1"/>
          <p:cNvSpPr txBox="1"/>
          <p:nvPr/>
        </p:nvSpPr>
        <p:spPr>
          <a:xfrm>
            <a:off x="406850" y="4117940"/>
            <a:ext cx="4913701" cy="246221"/>
          </a:xfrm>
          <a:prstGeom prst="rect">
            <a:avLst/>
          </a:prstGeom>
        </p:spPr>
        <p:txBody>
          <a:bodyPr vert="horz" wrap="square" lIns="0" tIns="0" rIns="0" bIns="0" rtlCol="0">
            <a:spAutoFit/>
          </a:bodyPr>
          <a:lstStyle/>
          <a:p>
            <a:pPr marL="0">
              <a:lnSpc>
                <a:spcPct val="100000"/>
              </a:lnSpc>
            </a:pPr>
            <a:r>
              <a:rPr sz="1600" spc="10" dirty="0">
                <a:solidFill>
                  <a:srgbClr val="FF0000"/>
                </a:solidFill>
                <a:latin typeface="Arial"/>
                <a:cs typeface="Arial"/>
              </a:rPr>
              <a:t>where, pi is the proportion of S belonging to class i</a:t>
            </a:r>
            <a:endParaRPr sz="1600" dirty="0">
              <a:solidFill>
                <a:srgbClr val="FF0000"/>
              </a:solidFill>
              <a:latin typeface="Arial"/>
              <a:cs typeface="Arial"/>
            </a:endParaRPr>
          </a:p>
        </p:txBody>
      </p:sp>
      <p:pic>
        <p:nvPicPr>
          <p:cNvPr id="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038" y="3334043"/>
            <a:ext cx="3838074" cy="3142957"/>
          </a:xfrm>
          <a:prstGeom prst="rect">
            <a:avLst/>
          </a:prstGeom>
        </p:spPr>
      </p:pic>
      <p:sp>
        <p:nvSpPr>
          <p:cNvPr id="7" name="text 1"/>
          <p:cNvSpPr txBox="1"/>
          <p:nvPr/>
        </p:nvSpPr>
        <p:spPr>
          <a:xfrm>
            <a:off x="317694" y="4448799"/>
            <a:ext cx="4406705" cy="553998"/>
          </a:xfrm>
          <a:prstGeom prst="rect">
            <a:avLst/>
          </a:prstGeom>
        </p:spPr>
        <p:txBody>
          <a:bodyPr vert="horz" wrap="square" lIns="0" tIns="0" rIns="0" bIns="0" rtlCol="0">
            <a:spAutoFit/>
          </a:bodyPr>
          <a:lstStyle/>
          <a:p>
            <a:pPr marL="0">
              <a:lnSpc>
                <a:spcPct val="100000"/>
              </a:lnSpc>
            </a:pPr>
            <a:r>
              <a:rPr b="1" spc="10" dirty="0">
                <a:latin typeface="Arial"/>
                <a:cs typeface="Arial"/>
              </a:rPr>
              <a:t>Entropy</a:t>
            </a:r>
            <a:r>
              <a:rPr spc="10" dirty="0">
                <a:latin typeface="Arial"/>
                <a:cs typeface="Arial"/>
              </a:rPr>
              <a:t> is </a:t>
            </a:r>
            <a:r>
              <a:rPr b="1" spc="10" dirty="0">
                <a:latin typeface="Arial"/>
                <a:cs typeface="Arial"/>
              </a:rPr>
              <a:t>0</a:t>
            </a:r>
            <a:r>
              <a:rPr spc="10" dirty="0">
                <a:latin typeface="Arial"/>
                <a:cs typeface="Arial"/>
              </a:rPr>
              <a:t> if all the members</a:t>
            </a:r>
            <a:r>
              <a:rPr lang="en-US" spc="10" dirty="0">
                <a:latin typeface="Arial"/>
                <a:cs typeface="Arial"/>
              </a:rPr>
              <a:t> </a:t>
            </a:r>
            <a:r>
              <a:rPr spc="10" dirty="0">
                <a:latin typeface="Arial"/>
                <a:cs typeface="Arial"/>
              </a:rPr>
              <a:t>of S belong to the same class.</a:t>
            </a:r>
            <a:endParaRPr sz="1600" dirty="0">
              <a:latin typeface="Arial"/>
              <a:cs typeface="Arial"/>
            </a:endParaRPr>
          </a:p>
        </p:txBody>
      </p:sp>
      <p:sp>
        <p:nvSpPr>
          <p:cNvPr id="8" name="text 1"/>
          <p:cNvSpPr txBox="1"/>
          <p:nvPr/>
        </p:nvSpPr>
        <p:spPr>
          <a:xfrm>
            <a:off x="317695" y="5171674"/>
            <a:ext cx="4576194" cy="553998"/>
          </a:xfrm>
          <a:prstGeom prst="rect">
            <a:avLst/>
          </a:prstGeom>
        </p:spPr>
        <p:txBody>
          <a:bodyPr vert="horz" wrap="square" lIns="0" tIns="0" rIns="0" bIns="0" rtlCol="0">
            <a:spAutoFit/>
          </a:bodyPr>
          <a:lstStyle/>
          <a:p>
            <a:pPr marL="0">
              <a:lnSpc>
                <a:spcPct val="100000"/>
              </a:lnSpc>
            </a:pPr>
            <a:r>
              <a:rPr b="1" spc="10" dirty="0">
                <a:latin typeface="Arial"/>
                <a:cs typeface="Arial"/>
              </a:rPr>
              <a:t>Entropy</a:t>
            </a:r>
            <a:r>
              <a:rPr spc="10" dirty="0">
                <a:latin typeface="Arial"/>
                <a:cs typeface="Arial"/>
              </a:rPr>
              <a:t> is </a:t>
            </a:r>
            <a:r>
              <a:rPr b="1" spc="10" dirty="0">
                <a:latin typeface="Arial"/>
                <a:cs typeface="Arial"/>
              </a:rPr>
              <a:t>1</a:t>
            </a:r>
            <a:r>
              <a:rPr spc="10" dirty="0">
                <a:latin typeface="Arial"/>
                <a:cs typeface="Arial"/>
              </a:rPr>
              <a:t> when the collection</a:t>
            </a:r>
            <a:r>
              <a:rPr lang="en-US" spc="10" dirty="0">
                <a:latin typeface="Arial"/>
                <a:cs typeface="Arial"/>
              </a:rPr>
              <a:t> </a:t>
            </a:r>
            <a:r>
              <a:rPr spc="10" dirty="0">
                <a:latin typeface="Arial"/>
                <a:cs typeface="Arial"/>
              </a:rPr>
              <a:t>contains an equal no. of +</a:t>
            </a:r>
            <a:r>
              <a:rPr spc="10" dirty="0" err="1">
                <a:latin typeface="Arial"/>
                <a:cs typeface="Arial"/>
              </a:rPr>
              <a:t>ve</a:t>
            </a:r>
            <a:r>
              <a:rPr lang="en-US" spc="10" dirty="0">
                <a:latin typeface="Arial"/>
                <a:cs typeface="Arial"/>
              </a:rPr>
              <a:t> </a:t>
            </a:r>
            <a:r>
              <a:rPr spc="10" dirty="0">
                <a:latin typeface="Arial"/>
                <a:cs typeface="Arial"/>
              </a:rPr>
              <a:t>and -ve examples.</a:t>
            </a:r>
            <a:endParaRPr sz="1600" dirty="0">
              <a:latin typeface="Arial"/>
              <a:cs typeface="Arial"/>
            </a:endParaRPr>
          </a:p>
        </p:txBody>
      </p:sp>
      <p:sp>
        <p:nvSpPr>
          <p:cNvPr id="9" name="text 1"/>
          <p:cNvSpPr txBox="1"/>
          <p:nvPr/>
        </p:nvSpPr>
        <p:spPr>
          <a:xfrm>
            <a:off x="342312" y="5869558"/>
            <a:ext cx="4845213" cy="553998"/>
          </a:xfrm>
          <a:prstGeom prst="rect">
            <a:avLst/>
          </a:prstGeom>
        </p:spPr>
        <p:txBody>
          <a:bodyPr vert="horz" wrap="square" lIns="0" tIns="0" rIns="0" bIns="0" rtlCol="0">
            <a:spAutoFit/>
          </a:bodyPr>
          <a:lstStyle/>
          <a:p>
            <a:pPr marL="0">
              <a:lnSpc>
                <a:spcPct val="100000"/>
              </a:lnSpc>
            </a:pPr>
            <a:r>
              <a:rPr b="1" spc="10" dirty="0">
                <a:latin typeface="Arial"/>
                <a:cs typeface="Arial"/>
              </a:rPr>
              <a:t>Entropy</a:t>
            </a:r>
            <a:r>
              <a:rPr spc="10" dirty="0">
                <a:latin typeface="Arial"/>
                <a:cs typeface="Arial"/>
              </a:rPr>
              <a:t> is</a:t>
            </a:r>
            <a:r>
              <a:rPr b="1" spc="10" dirty="0">
                <a:latin typeface="Arial"/>
                <a:cs typeface="Arial"/>
              </a:rPr>
              <a:t> between 0 and 1 </a:t>
            </a:r>
            <a:r>
              <a:rPr spc="10" dirty="0">
                <a:latin typeface="Arial"/>
                <a:cs typeface="Arial"/>
              </a:rPr>
              <a:t>if</a:t>
            </a:r>
            <a:r>
              <a:rPr lang="en-US" spc="10" dirty="0">
                <a:latin typeface="Arial"/>
                <a:cs typeface="Arial"/>
              </a:rPr>
              <a:t> </a:t>
            </a:r>
            <a:r>
              <a:rPr spc="10" dirty="0">
                <a:latin typeface="Arial"/>
                <a:cs typeface="Arial"/>
              </a:rPr>
              <a:t>the collection contains unequal</a:t>
            </a:r>
            <a:r>
              <a:rPr lang="en-US" spc="10" dirty="0">
                <a:latin typeface="Arial"/>
                <a:cs typeface="Arial"/>
              </a:rPr>
              <a:t> </a:t>
            </a:r>
            <a:r>
              <a:rPr spc="10" dirty="0">
                <a:latin typeface="Arial"/>
                <a:cs typeface="Arial"/>
              </a:rPr>
              <a:t>no. of +ve and -ve examples.</a:t>
            </a:r>
            <a:endParaRPr sz="1600" dirty="0">
              <a:latin typeface="Arial"/>
              <a:cs typeface="Arial"/>
            </a:endParaRPr>
          </a:p>
        </p:txBody>
      </p:sp>
    </p:spTree>
    <p:extLst>
      <p:ext uri="{BB962C8B-B14F-4D97-AF65-F5344CB8AC3E}">
        <p14:creationId xmlns:p14="http://schemas.microsoft.com/office/powerpoint/2010/main" val="2183211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Motivation for Feature Engineering - Case study - 1</a:t>
            </a:r>
          </a:p>
        </p:txBody>
      </p:sp>
      <p:sp>
        <p:nvSpPr>
          <p:cNvPr id="3" name="Text Placeholder 2"/>
          <p:cNvSpPr>
            <a:spLocks noGrp="1"/>
          </p:cNvSpPr>
          <p:nvPr>
            <p:ph type="body" sz="quarter" idx="13"/>
          </p:nvPr>
        </p:nvSpPr>
        <p:spPr>
          <a:xfrm>
            <a:off x="643304" y="2057401"/>
            <a:ext cx="7620000" cy="2686049"/>
          </a:xfrm>
        </p:spPr>
        <p:txBody>
          <a:bodyPr>
            <a:normAutofit/>
          </a:bodyPr>
          <a:lstStyle/>
          <a:p>
            <a:pPr algn="just">
              <a:lnSpc>
                <a:spcPct val="150000"/>
              </a:lnSpc>
              <a:buFont typeface="Wingdings" panose="05000000000000000000" pitchFamily="2" charset="2"/>
              <a:buChar char="Ø"/>
            </a:pPr>
            <a:r>
              <a:rPr lang="en-US" sz="1500" b="1" dirty="0">
                <a:solidFill>
                  <a:srgbClr val="FF0000"/>
                </a:solidFill>
              </a:rPr>
              <a:t>Problem Definition: </a:t>
            </a:r>
            <a:r>
              <a:rPr lang="en-US" sz="1500" b="1" dirty="0"/>
              <a:t>Given the characteristics in terms of landmark, facilities, complaints etc. of property predict the sale price.</a:t>
            </a:r>
          </a:p>
          <a:p>
            <a:pPr algn="just">
              <a:lnSpc>
                <a:spcPct val="150000"/>
              </a:lnSpc>
              <a:buFont typeface="Wingdings" panose="05000000000000000000" pitchFamily="2" charset="2"/>
              <a:buChar char="Ø"/>
            </a:pPr>
            <a:r>
              <a:rPr lang="en-US" sz="1500" b="1" dirty="0">
                <a:solidFill>
                  <a:srgbClr val="FF0000"/>
                </a:solidFill>
              </a:rPr>
              <a:t>Data Set Description: </a:t>
            </a:r>
            <a:r>
              <a:rPr lang="en-US" sz="1500" b="1" dirty="0"/>
              <a:t>The dataset has 108 Features and 6664 instances. The dependent variable is the sale price.</a:t>
            </a:r>
          </a:p>
        </p:txBody>
      </p:sp>
      <p:sp>
        <p:nvSpPr>
          <p:cNvPr id="4" name="Text Placeholder 3"/>
          <p:cNvSpPr>
            <a:spLocks noGrp="1"/>
          </p:cNvSpPr>
          <p:nvPr>
            <p:ph type="body" sz="quarter" idx="14"/>
          </p:nvPr>
        </p:nvSpPr>
        <p:spPr/>
        <p:txBody>
          <a:bodyPr>
            <a:noAutofit/>
          </a:bodyPr>
          <a:lstStyle/>
          <a:p>
            <a:r>
              <a:rPr lang="en-IN" altLang="en-US" sz="1800" dirty="0">
                <a:solidFill>
                  <a:srgbClr val="0000FF"/>
                </a:solidFill>
                <a:latin typeface="Helvetica" panose="020B0604020202020204" pitchFamily="34" charset="0"/>
                <a:cs typeface="Helvetica" panose="020B0604020202020204" pitchFamily="34" charset="0"/>
              </a:rPr>
              <a:t>Real Estate price prediction</a:t>
            </a:r>
            <a:endParaRPr lang="en-US" sz="1800" dirty="0">
              <a:latin typeface="Helvetica" panose="020B0604020202020204" pitchFamily="34" charset="0"/>
              <a:cs typeface="Helvetica" panose="020B0604020202020204" pitchFamily="34" charset="0"/>
            </a:endParaRPr>
          </a:p>
        </p:txBody>
      </p:sp>
      <p:graphicFrame>
        <p:nvGraphicFramePr>
          <p:cNvPr id="5" name="Table 4"/>
          <p:cNvGraphicFramePr>
            <a:graphicFrameLocks noGrp="1"/>
          </p:cNvGraphicFramePr>
          <p:nvPr/>
        </p:nvGraphicFramePr>
        <p:xfrm>
          <a:off x="857250" y="3630930"/>
          <a:ext cx="1657350" cy="222504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1995741639"/>
                    </a:ext>
                  </a:extLst>
                </a:gridCol>
              </a:tblGrid>
              <a:tr h="278130">
                <a:tc>
                  <a:txBody>
                    <a:bodyPr/>
                    <a:lstStyle/>
                    <a:p>
                      <a:pPr marL="0" algn="l" defTabSz="914400" rtl="0" eaLnBrk="1" latinLnBrk="0" hangingPunct="1"/>
                      <a:r>
                        <a:rPr lang="en-US" sz="1200" b="0" kern="1200" dirty="0">
                          <a:solidFill>
                            <a:schemeClr val="dk1"/>
                          </a:solidFill>
                          <a:latin typeface="Helvetica" panose="020B0604020202020204" pitchFamily="34" charset="0"/>
                          <a:ea typeface="+mn-ea"/>
                          <a:cs typeface="Helvetica" panose="020B0604020202020204" pitchFamily="34" charset="0"/>
                        </a:rPr>
                        <a:t>Name of the person</a:t>
                      </a:r>
                    </a:p>
                  </a:txBody>
                  <a:tcPr marL="68580" marR="68580" marT="34290" marB="34290"/>
                </a:tc>
                <a:extLst>
                  <a:ext uri="{0D108BD9-81ED-4DB2-BD59-A6C34878D82A}">
                    <a16:rowId xmlns:a16="http://schemas.microsoft.com/office/drawing/2014/main" val="1856677777"/>
                  </a:ext>
                </a:extLst>
              </a:tr>
              <a:tr h="278130">
                <a:tc>
                  <a:txBody>
                    <a:bodyPr/>
                    <a:lstStyle/>
                    <a:p>
                      <a:pPr marL="0" algn="l" defTabSz="914400" rtl="0" eaLnBrk="1" latinLnBrk="0" hangingPunct="1"/>
                      <a:r>
                        <a:rPr lang="en-IN" altLang="en-US" sz="1200" kern="1200" dirty="0">
                          <a:solidFill>
                            <a:schemeClr val="dk1"/>
                          </a:solidFill>
                          <a:latin typeface="Helvetica" panose="020B0604020202020204" pitchFamily="34" charset="0"/>
                          <a:ea typeface="+mn-ea"/>
                          <a:cs typeface="Helvetica" panose="020B0604020202020204" pitchFamily="34" charset="0"/>
                        </a:rPr>
                        <a:t>Address</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844810510"/>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Pincode</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3480754390"/>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Area_code</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036204531"/>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Building_Area</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3804228491"/>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Common_Area</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346210575"/>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Type_of_Flooring</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055246811"/>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School_Nearby</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835810324"/>
                  </a:ext>
                </a:extLst>
              </a:tr>
            </a:tbl>
          </a:graphicData>
        </a:graphic>
      </p:graphicFrame>
    </p:spTree>
    <p:extLst>
      <p:ext uri="{BB962C8B-B14F-4D97-AF65-F5344CB8AC3E}">
        <p14:creationId xmlns:p14="http://schemas.microsoft.com/office/powerpoint/2010/main" val="10421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4799" y="1447800"/>
            <a:ext cx="8752357" cy="5029200"/>
          </a:xfrm>
          <a:prstGeom prst="rect">
            <a:avLst/>
          </a:prstGeom>
        </p:spPr>
      </p:pic>
      <p:sp>
        <p:nvSpPr>
          <p:cNvPr id="3" name="Content Placeholder 2"/>
          <p:cNvSpPr>
            <a:spLocks noGrp="1"/>
          </p:cNvSpPr>
          <p:nvPr>
            <p:ph sz="quarter" idx="10"/>
          </p:nvPr>
        </p:nvSpPr>
        <p:spPr/>
        <p:txBody>
          <a:bodyPr/>
          <a:lstStyle/>
          <a:p>
            <a:r>
              <a:rPr lang="en-US" dirty="0"/>
              <a:t>Entropy - Example</a:t>
            </a:r>
          </a:p>
        </p:txBody>
      </p:sp>
    </p:spTree>
    <p:extLst>
      <p:ext uri="{BB962C8B-B14F-4D97-AF65-F5344CB8AC3E}">
        <p14:creationId xmlns:p14="http://schemas.microsoft.com/office/powerpoint/2010/main" val="2349228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983163"/>
          </a:xfrm>
        </p:spPr>
        <p:txBody>
          <a:bodyPr/>
          <a:lstStyle/>
          <a:p>
            <a:pPr>
              <a:buFont typeface="Arial" panose="020B0604020202020204" pitchFamily="34" charset="0"/>
              <a:buChar char="•"/>
            </a:pPr>
            <a:r>
              <a:rPr lang="en-US" spc="10" dirty="0">
                <a:latin typeface="Arial"/>
                <a:cs typeface="Arial"/>
              </a:rPr>
              <a:t>Decides which attribute goes into a decision node.</a:t>
            </a:r>
            <a:endParaRPr lang="en-US" dirty="0">
              <a:latin typeface="Arial"/>
              <a:cs typeface="Arial"/>
            </a:endParaRPr>
          </a:p>
          <a:p>
            <a:pPr>
              <a:buFont typeface="Arial" panose="020B0604020202020204" pitchFamily="34" charset="0"/>
              <a:buChar char="•"/>
            </a:pPr>
            <a:r>
              <a:rPr lang="en-US" spc="10" dirty="0">
                <a:latin typeface="Arial"/>
                <a:cs typeface="Arial"/>
              </a:rPr>
              <a:t>To minimize the decision tree depth, the attribute with the </a:t>
            </a:r>
            <a:r>
              <a:rPr lang="en-US" b="1" u="sng" spc="10" dirty="0">
                <a:latin typeface="Arial"/>
                <a:cs typeface="Arial"/>
              </a:rPr>
              <a:t>most entropy reduction </a:t>
            </a:r>
            <a:r>
              <a:rPr lang="en-US" spc="10" dirty="0">
                <a:latin typeface="Arial"/>
                <a:cs typeface="Arial"/>
              </a:rPr>
              <a:t>is the best choice!</a:t>
            </a:r>
            <a:endParaRPr lang="en-US" dirty="0">
              <a:latin typeface="Arial"/>
              <a:cs typeface="Arial"/>
            </a:endParaRPr>
          </a:p>
          <a:p>
            <a:pPr>
              <a:buFont typeface="Arial" panose="020B0604020202020204" pitchFamily="34" charset="0"/>
              <a:buChar char="•"/>
            </a:pPr>
            <a:r>
              <a:rPr lang="en-US" spc="10" dirty="0">
                <a:latin typeface="Arial"/>
                <a:cs typeface="Arial"/>
              </a:rPr>
              <a:t>The information gain, Gain(S,A) of an attribute A,</a:t>
            </a:r>
          </a:p>
          <a:p>
            <a:pPr>
              <a:buFont typeface="Arial" panose="020B0604020202020204" pitchFamily="34" charset="0"/>
              <a:buChar char="•"/>
            </a:pPr>
            <a:endParaRPr lang="en-US" spc="10" dirty="0">
              <a:latin typeface="Arial"/>
              <a:cs typeface="Arial"/>
            </a:endParaRPr>
          </a:p>
          <a:p>
            <a:pPr>
              <a:buFont typeface="Arial" panose="020B0604020202020204" pitchFamily="34" charset="0"/>
              <a:buChar char="•"/>
            </a:pPr>
            <a:endParaRPr lang="en-US" spc="10" dirty="0">
              <a:latin typeface="Arial"/>
              <a:cs typeface="Arial"/>
            </a:endParaRPr>
          </a:p>
          <a:p>
            <a:pPr>
              <a:buFont typeface="Arial" panose="020B0604020202020204" pitchFamily="34" charset="0"/>
              <a:buChar char="•"/>
            </a:pPr>
            <a:endParaRPr lang="en-US" spc="10" dirty="0">
              <a:latin typeface="Arial"/>
              <a:cs typeface="Arial"/>
            </a:endParaRPr>
          </a:p>
          <a:p>
            <a:pPr>
              <a:buFont typeface="Arial" panose="020B0604020202020204" pitchFamily="34" charset="0"/>
              <a:buChar char="•"/>
            </a:pPr>
            <a:endParaRPr lang="en-US" spc="10" dirty="0">
              <a:latin typeface="Arial"/>
              <a:cs typeface="Arial"/>
            </a:endParaRPr>
          </a:p>
          <a:p>
            <a:pPr marL="457200" lvl="1" indent="0">
              <a:buNone/>
            </a:pPr>
            <a:r>
              <a:rPr lang="en-US" b="1" spc="10" dirty="0">
                <a:latin typeface="Arial"/>
                <a:cs typeface="Arial"/>
              </a:rPr>
              <a:t>Where –</a:t>
            </a:r>
          </a:p>
          <a:p>
            <a:pPr lvl="1">
              <a:buFont typeface="Arial" panose="020B0604020202020204" pitchFamily="34" charset="0"/>
              <a:buChar char="•"/>
            </a:pPr>
            <a:r>
              <a:rPr lang="en-US" spc="10" dirty="0">
                <a:latin typeface="Arial"/>
                <a:cs typeface="Arial"/>
              </a:rPr>
              <a:t>S is each value v of all possible values of attribute A</a:t>
            </a:r>
            <a:endParaRPr lang="en-US" dirty="0">
              <a:latin typeface="Arial"/>
              <a:cs typeface="Arial"/>
            </a:endParaRPr>
          </a:p>
          <a:p>
            <a:pPr lvl="1">
              <a:buFont typeface="Arial" panose="020B0604020202020204" pitchFamily="34" charset="0"/>
              <a:buChar char="•"/>
            </a:pPr>
            <a:r>
              <a:rPr lang="en-US" spc="10" dirty="0" err="1">
                <a:latin typeface="Arial"/>
                <a:cs typeface="Arial"/>
              </a:rPr>
              <a:t>Sv</a:t>
            </a:r>
            <a:r>
              <a:rPr lang="en-US" spc="10" dirty="0">
                <a:latin typeface="Arial"/>
                <a:cs typeface="Arial"/>
              </a:rPr>
              <a:t> = subset of S for which attribute A has value v</a:t>
            </a:r>
            <a:endParaRPr lang="en-US" dirty="0">
              <a:latin typeface="Arial"/>
              <a:cs typeface="Arial"/>
            </a:endParaRPr>
          </a:p>
          <a:p>
            <a:pPr lvl="1">
              <a:buFont typeface="Arial" panose="020B0604020202020204" pitchFamily="34" charset="0"/>
              <a:buChar char="•"/>
            </a:pPr>
            <a:r>
              <a:rPr lang="en-US" spc="10" dirty="0">
                <a:latin typeface="Arial"/>
                <a:cs typeface="Arial"/>
              </a:rPr>
              <a:t>|</a:t>
            </a:r>
            <a:r>
              <a:rPr lang="en-US" spc="10" dirty="0" err="1">
                <a:latin typeface="Arial"/>
                <a:cs typeface="Arial"/>
              </a:rPr>
              <a:t>Sv</a:t>
            </a:r>
            <a:r>
              <a:rPr lang="en-US" spc="10" dirty="0">
                <a:latin typeface="Arial"/>
                <a:cs typeface="Arial"/>
              </a:rPr>
              <a:t>| = number of elements in </a:t>
            </a:r>
            <a:r>
              <a:rPr lang="en-US" spc="10" dirty="0" err="1">
                <a:latin typeface="Arial"/>
                <a:cs typeface="Arial"/>
              </a:rPr>
              <a:t>Sv</a:t>
            </a:r>
            <a:endParaRPr lang="en-US" dirty="0">
              <a:latin typeface="Arial"/>
              <a:cs typeface="Arial"/>
            </a:endParaRPr>
          </a:p>
          <a:p>
            <a:pPr lvl="1">
              <a:buFont typeface="Arial" panose="020B0604020202020204" pitchFamily="34" charset="0"/>
              <a:buChar char="•"/>
            </a:pPr>
            <a:r>
              <a:rPr lang="en-US" spc="10" dirty="0">
                <a:latin typeface="Arial"/>
                <a:cs typeface="Arial"/>
              </a:rPr>
              <a:t>|S| = number of elements in S</a:t>
            </a:r>
            <a:endParaRPr lang="en-US" dirty="0">
              <a:latin typeface="Arial"/>
              <a:cs typeface="Arial"/>
            </a:endParaRPr>
          </a:p>
          <a:p>
            <a:pPr lvl="1">
              <a:buFont typeface="Arial" panose="020B0604020202020204" pitchFamily="34" charset="0"/>
              <a:buChar char="•"/>
            </a:pPr>
            <a:endParaRPr lang="en-US" dirty="0">
              <a:latin typeface="Arial"/>
              <a:cs typeface="Arial"/>
            </a:endParaRP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Information Gain</a:t>
            </a:r>
          </a:p>
        </p:txBody>
      </p:sp>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02" y="3276600"/>
            <a:ext cx="8153595" cy="1685899"/>
          </a:xfrm>
          <a:prstGeom prst="rect">
            <a:avLst/>
          </a:prstGeom>
        </p:spPr>
      </p:pic>
    </p:spTree>
    <p:extLst>
      <p:ext uri="{BB962C8B-B14F-4D97-AF65-F5344CB8AC3E}">
        <p14:creationId xmlns:p14="http://schemas.microsoft.com/office/powerpoint/2010/main" val="3238929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359" y="1447800"/>
            <a:ext cx="8979861" cy="4953000"/>
          </a:xfrm>
          <a:prstGeom prst="rect">
            <a:avLst/>
          </a:prstGeom>
        </p:spPr>
      </p:pic>
      <p:sp>
        <p:nvSpPr>
          <p:cNvPr id="3" name="Content Placeholder 2"/>
          <p:cNvSpPr>
            <a:spLocks noGrp="1"/>
          </p:cNvSpPr>
          <p:nvPr>
            <p:ph sz="quarter" idx="10"/>
          </p:nvPr>
        </p:nvSpPr>
        <p:spPr/>
        <p:txBody>
          <a:bodyPr/>
          <a:lstStyle/>
          <a:p>
            <a:r>
              <a:rPr lang="en-US" dirty="0"/>
              <a:t>Information Gain - Example</a:t>
            </a:r>
          </a:p>
        </p:txBody>
      </p:sp>
    </p:spTree>
    <p:extLst>
      <p:ext uri="{BB962C8B-B14F-4D97-AF65-F5344CB8AC3E}">
        <p14:creationId xmlns:p14="http://schemas.microsoft.com/office/powerpoint/2010/main" val="2596967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a:bodyPr>
          <a:lstStyle/>
          <a:p>
            <a:pPr eaLnBrk="1" hangingPunct="1">
              <a:lnSpc>
                <a:spcPct val="90000"/>
              </a:lnSpc>
            </a:pPr>
            <a:r>
              <a:rPr lang="en-US" altLang="en-US" dirty="0"/>
              <a:t>Natural bias of information gain: it </a:t>
            </a:r>
            <a:r>
              <a:rPr lang="en-US" altLang="en-US" dirty="0" err="1"/>
              <a:t>favours</a:t>
            </a:r>
            <a:r>
              <a:rPr lang="en-US" altLang="en-US" dirty="0"/>
              <a:t> attributes with many possible values.</a:t>
            </a:r>
          </a:p>
          <a:p>
            <a:pPr eaLnBrk="1" hangingPunct="1">
              <a:lnSpc>
                <a:spcPct val="90000"/>
              </a:lnSpc>
            </a:pPr>
            <a:r>
              <a:rPr lang="en-US" altLang="en-US" dirty="0"/>
              <a:t>Consider the attribute </a:t>
            </a:r>
            <a:r>
              <a:rPr lang="en-US" altLang="en-US" i="1" dirty="0">
                <a:latin typeface="Times New Roman" panose="02020603050405020304" pitchFamily="18" charset="0"/>
              </a:rPr>
              <a:t>Date</a:t>
            </a:r>
            <a:r>
              <a:rPr lang="en-US" altLang="en-US" i="1" dirty="0"/>
              <a:t> </a:t>
            </a:r>
            <a:r>
              <a:rPr lang="en-US" altLang="en-US" dirty="0"/>
              <a:t>in the</a:t>
            </a:r>
            <a:r>
              <a:rPr lang="en-US" altLang="en-US" i="1" dirty="0"/>
              <a:t> </a:t>
            </a:r>
            <a:r>
              <a:rPr lang="en-US" altLang="en-US" i="1" dirty="0" err="1">
                <a:latin typeface="Times New Roman" panose="02020603050405020304" pitchFamily="18" charset="0"/>
              </a:rPr>
              <a:t>PlayTennis</a:t>
            </a:r>
            <a:r>
              <a:rPr lang="en-US" altLang="en-US" i="1" dirty="0"/>
              <a:t> </a:t>
            </a:r>
            <a:r>
              <a:rPr lang="en-US" altLang="en-US" dirty="0"/>
              <a:t>example. </a:t>
            </a:r>
          </a:p>
          <a:p>
            <a:pPr lvl="1" eaLnBrk="1" hangingPunct="1">
              <a:lnSpc>
                <a:spcPct val="90000"/>
              </a:lnSpc>
            </a:pPr>
            <a:r>
              <a:rPr lang="en-US" altLang="en-US" i="1" dirty="0">
                <a:latin typeface="Times New Roman" panose="02020603050405020304" pitchFamily="18" charset="0"/>
              </a:rPr>
              <a:t>Date</a:t>
            </a:r>
            <a:r>
              <a:rPr lang="en-US" altLang="en-US" dirty="0"/>
              <a:t> would have the highest information gain since it perfectly separates the training data.</a:t>
            </a:r>
          </a:p>
          <a:p>
            <a:pPr lvl="1" eaLnBrk="1" hangingPunct="1">
              <a:lnSpc>
                <a:spcPct val="90000"/>
              </a:lnSpc>
            </a:pPr>
            <a:r>
              <a:rPr lang="en-US" altLang="en-US" dirty="0"/>
              <a:t>It would be selected at the root resulting in a very broad tree</a:t>
            </a:r>
          </a:p>
          <a:p>
            <a:pPr lvl="1" eaLnBrk="1" hangingPunct="1">
              <a:lnSpc>
                <a:spcPct val="90000"/>
              </a:lnSpc>
            </a:pPr>
            <a:r>
              <a:rPr lang="en-US" altLang="en-US" dirty="0"/>
              <a:t>Very good on the training, this tree would perform poorly in predicting unknown instances. Overfitting.</a:t>
            </a:r>
          </a:p>
          <a:p>
            <a:pPr eaLnBrk="1" hangingPunct="1">
              <a:lnSpc>
                <a:spcPct val="90000"/>
              </a:lnSpc>
            </a:pPr>
            <a:r>
              <a:rPr lang="en-US" altLang="en-US" dirty="0"/>
              <a:t>The problem is that the partition is too specific, too many small classes are generated.</a:t>
            </a:r>
          </a:p>
          <a:p>
            <a:pPr eaLnBrk="1" hangingPunct="1">
              <a:lnSpc>
                <a:spcPct val="90000"/>
              </a:lnSpc>
            </a:pPr>
            <a:r>
              <a:rPr lang="en-US" altLang="en-US" dirty="0"/>
              <a:t>We need to look at alternative measures …</a:t>
            </a:r>
          </a:p>
        </p:txBody>
      </p:sp>
      <p:sp>
        <p:nvSpPr>
          <p:cNvPr id="2" name="Content Placeholder 1"/>
          <p:cNvSpPr>
            <a:spLocks noGrp="1"/>
          </p:cNvSpPr>
          <p:nvPr>
            <p:ph sz="quarter" idx="10"/>
          </p:nvPr>
        </p:nvSpPr>
        <p:spPr/>
        <p:txBody>
          <a:bodyPr/>
          <a:lstStyle/>
          <a:p>
            <a:r>
              <a:rPr lang="en-US" dirty="0"/>
              <a:t>Problems with </a:t>
            </a:r>
            <a:r>
              <a:rPr lang="en-US" i="1" dirty="0"/>
              <a:t>information gain</a:t>
            </a:r>
            <a:endParaRPr lang="en-US" dirty="0"/>
          </a:p>
        </p:txBody>
      </p:sp>
    </p:spTree>
    <p:extLst>
      <p:ext uri="{BB962C8B-B14F-4D97-AF65-F5344CB8AC3E}">
        <p14:creationId xmlns:p14="http://schemas.microsoft.com/office/powerpoint/2010/main" val="1295523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An alternative measure: </a:t>
            </a:r>
            <a:r>
              <a:rPr lang="en-US" i="1" dirty="0"/>
              <a:t>gain ratio</a:t>
            </a:r>
            <a:endParaRPr lang="en-US" dirty="0"/>
          </a:p>
        </p:txBody>
      </p:sp>
      <p:sp>
        <p:nvSpPr>
          <p:cNvPr id="391172" name="Line 4"/>
          <p:cNvSpPr>
            <a:spLocks noChangeShapeType="1"/>
          </p:cNvSpPr>
          <p:nvPr/>
        </p:nvSpPr>
        <p:spPr bwMode="auto">
          <a:xfrm>
            <a:off x="3886200" y="2276475"/>
            <a:ext cx="533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3" name="Line 5"/>
          <p:cNvSpPr>
            <a:spLocks noChangeShapeType="1"/>
          </p:cNvSpPr>
          <p:nvPr/>
        </p:nvSpPr>
        <p:spPr bwMode="auto">
          <a:xfrm>
            <a:off x="5076825" y="2276475"/>
            <a:ext cx="457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4" name="Line 6"/>
          <p:cNvSpPr>
            <a:spLocks noChangeShapeType="1"/>
          </p:cNvSpPr>
          <p:nvPr/>
        </p:nvSpPr>
        <p:spPr bwMode="auto">
          <a:xfrm>
            <a:off x="3433763" y="4076700"/>
            <a:ext cx="2362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pic>
        <p:nvPicPr>
          <p:cNvPr id="4" name="Content Placeholder 3"/>
          <p:cNvPicPr>
            <a:picLocks noGrp="1" noChangeAspect="1"/>
          </p:cNvPicPr>
          <p:nvPr>
            <p:ph idx="1"/>
          </p:nvPr>
        </p:nvPicPr>
        <p:blipFill>
          <a:blip r:embed="rId3"/>
          <a:stretch>
            <a:fillRect/>
          </a:stretch>
        </p:blipFill>
        <p:spPr>
          <a:xfrm>
            <a:off x="121846" y="1600200"/>
            <a:ext cx="9022154" cy="4736823"/>
          </a:xfrm>
          <a:prstGeom prst="rect">
            <a:avLst/>
          </a:prstGeom>
        </p:spPr>
      </p:pic>
    </p:spTree>
    <p:extLst>
      <p:ext uri="{BB962C8B-B14F-4D97-AF65-F5344CB8AC3E}">
        <p14:creationId xmlns:p14="http://schemas.microsoft.com/office/powerpoint/2010/main" val="2982114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Correlation states how the features are related to each other or the target variable.</a:t>
            </a:r>
          </a:p>
          <a:p>
            <a:r>
              <a:rPr lang="en-US" sz="1800" dirty="0"/>
              <a:t>Correlation can be positive (increase in one value of feature increases the value of the target variable) or negative (increase in one value of feature decreases the value of the target variable)</a:t>
            </a:r>
          </a:p>
          <a:p>
            <a:r>
              <a:rPr lang="en-US" sz="1800" dirty="0"/>
              <a:t>Heatmap makes it easy to identify which features are most related to the target variable, we will plot </a:t>
            </a:r>
            <a:r>
              <a:rPr lang="en-US" sz="1800" dirty="0" err="1"/>
              <a:t>heatmap</a:t>
            </a:r>
            <a:r>
              <a:rPr lang="en-US" sz="1800" dirty="0"/>
              <a:t> of correlated features using the </a:t>
            </a:r>
            <a:r>
              <a:rPr lang="en-US" sz="1800" dirty="0" err="1"/>
              <a:t>seaborn</a:t>
            </a:r>
            <a:r>
              <a:rPr lang="en-US" sz="1800" dirty="0"/>
              <a:t> library.</a:t>
            </a:r>
          </a:p>
        </p:txBody>
      </p:sp>
      <p:sp>
        <p:nvSpPr>
          <p:cNvPr id="3" name="Content Placeholder 2"/>
          <p:cNvSpPr>
            <a:spLocks noGrp="1"/>
          </p:cNvSpPr>
          <p:nvPr>
            <p:ph sz="quarter" idx="10"/>
          </p:nvPr>
        </p:nvSpPr>
        <p:spPr/>
        <p:txBody>
          <a:bodyPr/>
          <a:lstStyle/>
          <a:p>
            <a:r>
              <a:rPr lang="en-US" dirty="0"/>
              <a:t>3. Correlation Matrix with Heatmap</a:t>
            </a:r>
          </a:p>
        </p:txBody>
      </p:sp>
      <p:pic>
        <p:nvPicPr>
          <p:cNvPr id="4" name="Picture 3"/>
          <p:cNvPicPr>
            <a:picLocks noChangeAspect="1"/>
          </p:cNvPicPr>
          <p:nvPr/>
        </p:nvPicPr>
        <p:blipFill>
          <a:blip r:embed="rId2"/>
          <a:stretch>
            <a:fillRect/>
          </a:stretch>
        </p:blipFill>
        <p:spPr>
          <a:xfrm>
            <a:off x="304801" y="4191000"/>
            <a:ext cx="3103428" cy="2362200"/>
          </a:xfrm>
          <a:prstGeom prst="rect">
            <a:avLst/>
          </a:prstGeom>
        </p:spPr>
      </p:pic>
      <p:pic>
        <p:nvPicPr>
          <p:cNvPr id="6" name="Picture 5"/>
          <p:cNvPicPr>
            <a:picLocks noChangeAspect="1"/>
          </p:cNvPicPr>
          <p:nvPr/>
        </p:nvPicPr>
        <p:blipFill>
          <a:blip r:embed="rId3"/>
          <a:stretch>
            <a:fillRect/>
          </a:stretch>
        </p:blipFill>
        <p:spPr>
          <a:xfrm>
            <a:off x="3362509" y="3881166"/>
            <a:ext cx="5735771" cy="2700337"/>
          </a:xfrm>
          <a:prstGeom prst="rect">
            <a:avLst/>
          </a:prstGeom>
        </p:spPr>
      </p:pic>
    </p:spTree>
    <p:extLst>
      <p:ext uri="{BB962C8B-B14F-4D97-AF65-F5344CB8AC3E}">
        <p14:creationId xmlns:p14="http://schemas.microsoft.com/office/powerpoint/2010/main" val="1365047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Feature Selection Methods</a:t>
            </a:r>
          </a:p>
          <a:p>
            <a:r>
              <a:rPr lang="en-US" dirty="0"/>
              <a:t>- Wrapper Method</a:t>
            </a:r>
          </a:p>
        </p:txBody>
      </p:sp>
      <p:pic>
        <p:nvPicPr>
          <p:cNvPr id="7" name="Picture 2" descr="wrapper_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280" y="1600200"/>
            <a:ext cx="8229600" cy="23069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800" y="3907186"/>
            <a:ext cx="8610600" cy="2585323"/>
          </a:xfrm>
          <a:prstGeom prst="rect">
            <a:avLst/>
          </a:prstGeom>
        </p:spPr>
        <p:txBody>
          <a:bodyPr wrap="square">
            <a:spAutoFit/>
          </a:bodyPr>
          <a:lstStyle/>
          <a:p>
            <a:pPr algn="just"/>
            <a:r>
              <a:rPr lang="en-US" dirty="0">
                <a:latin typeface="roboto"/>
              </a:rPr>
              <a:t>In wrapper methods, we try to use a subset of features and train a model using them. Based on the inferences that we draw from the previous model, we decide to add or remove features from your subset. The problem is essentially reduced to a search problem. These methods are usually computationally very expensive.</a:t>
            </a:r>
          </a:p>
          <a:p>
            <a:pPr algn="just"/>
            <a:endParaRPr lang="en-US" dirty="0">
              <a:latin typeface="roboto"/>
            </a:endParaRPr>
          </a:p>
          <a:p>
            <a:pPr algn="just"/>
            <a:r>
              <a:rPr lang="en-US" dirty="0">
                <a:latin typeface="roboto"/>
              </a:rPr>
              <a:t>Some common examples of wrapper methods are –</a:t>
            </a:r>
          </a:p>
          <a:p>
            <a:pPr algn="just"/>
            <a:r>
              <a:rPr lang="en-US" dirty="0">
                <a:latin typeface="roboto"/>
              </a:rPr>
              <a:t>forward feature selection, </a:t>
            </a:r>
          </a:p>
          <a:p>
            <a:pPr algn="just"/>
            <a:r>
              <a:rPr lang="en-US" dirty="0">
                <a:latin typeface="roboto"/>
              </a:rPr>
              <a:t>backward feature elimination, </a:t>
            </a:r>
          </a:p>
          <a:p>
            <a:pPr algn="just"/>
            <a:r>
              <a:rPr lang="en-US" dirty="0">
                <a:latin typeface="roboto"/>
              </a:rPr>
              <a:t>recursive feature elimination, etc..</a:t>
            </a:r>
            <a:endParaRPr lang="en-US" b="0" i="0" dirty="0">
              <a:effectLst/>
              <a:latin typeface="roboto"/>
            </a:endParaRPr>
          </a:p>
        </p:txBody>
      </p:sp>
    </p:spTree>
    <p:extLst>
      <p:ext uri="{BB962C8B-B14F-4D97-AF65-F5344CB8AC3E}">
        <p14:creationId xmlns:p14="http://schemas.microsoft.com/office/powerpoint/2010/main" val="1168867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just">
              <a:buFont typeface="Arial" panose="020B0604020202020204" pitchFamily="34" charset="0"/>
              <a:buChar char="•"/>
            </a:pPr>
            <a:r>
              <a:rPr lang="en-US" b="1" dirty="0">
                <a:solidFill>
                  <a:srgbClr val="333333"/>
                </a:solidFill>
                <a:latin typeface="roboto"/>
              </a:rPr>
              <a:t>Forward Selection:</a:t>
            </a:r>
            <a:r>
              <a:rPr lang="en-US" dirty="0">
                <a:solidFill>
                  <a:srgbClr val="595858"/>
                </a:solidFill>
                <a:latin typeface="roboto"/>
              </a:rPr>
              <a:t> Forward selection is an iterative method in which we start with having no feature in the model. In each iteration, we keep adding the feature which best improves our model till an addition of a new variable does not improve the performance of the model.</a:t>
            </a:r>
          </a:p>
          <a:p>
            <a:pPr algn="just">
              <a:buFont typeface="Arial" panose="020B0604020202020204" pitchFamily="34" charset="0"/>
              <a:buChar char="•"/>
            </a:pPr>
            <a:r>
              <a:rPr lang="en-US" b="1" dirty="0">
                <a:solidFill>
                  <a:srgbClr val="333333"/>
                </a:solidFill>
                <a:latin typeface="roboto"/>
              </a:rPr>
              <a:t>Backward Elimination:</a:t>
            </a:r>
            <a:r>
              <a:rPr lang="en-US" dirty="0">
                <a:solidFill>
                  <a:srgbClr val="595858"/>
                </a:solidFill>
                <a:latin typeface="roboto"/>
              </a:rPr>
              <a:t> In backward elimination, we start with all the features and removes the least significant feature at each iteration which improves the performance of the model. We repeat this until no improvement is observed on removal of features.</a:t>
            </a:r>
          </a:p>
          <a:p>
            <a:pPr algn="just">
              <a:buFont typeface="Arial" panose="020B0604020202020204" pitchFamily="34" charset="0"/>
              <a:buChar char="•"/>
            </a:pPr>
            <a:r>
              <a:rPr lang="en-US" b="1" dirty="0">
                <a:solidFill>
                  <a:srgbClr val="333333"/>
                </a:solidFill>
                <a:latin typeface="roboto"/>
              </a:rPr>
              <a:t>Recursive Feature elimination:</a:t>
            </a:r>
            <a:r>
              <a:rPr lang="en-US" dirty="0">
                <a:solidFill>
                  <a:srgbClr val="595858"/>
                </a:solidFill>
                <a:latin typeface="roboto"/>
              </a:rPr>
              <a:t> It is a greedy optimization algorithm which aims to find the best performing feature subset. It repeatedly creates models and keeps aside the best or the worst performing feature at each iteration. It constructs the next model with the left features until all the features are exhausted. It then ranks the features based on the order of their elimination</a:t>
            </a:r>
            <a:endParaRPr lang="en-US" dirty="0"/>
          </a:p>
        </p:txBody>
      </p:sp>
      <p:sp>
        <p:nvSpPr>
          <p:cNvPr id="3" name="Content Placeholder 2"/>
          <p:cNvSpPr>
            <a:spLocks noGrp="1"/>
          </p:cNvSpPr>
          <p:nvPr>
            <p:ph sz="quarter" idx="10"/>
          </p:nvPr>
        </p:nvSpPr>
        <p:spPr/>
        <p:txBody>
          <a:bodyPr/>
          <a:lstStyle/>
          <a:p>
            <a:r>
              <a:rPr lang="en-US" dirty="0"/>
              <a:t>Wrapper Methods 1/</a:t>
            </a:r>
          </a:p>
        </p:txBody>
      </p:sp>
    </p:spTree>
    <p:extLst>
      <p:ext uri="{BB962C8B-B14F-4D97-AF65-F5344CB8AC3E}">
        <p14:creationId xmlns:p14="http://schemas.microsoft.com/office/powerpoint/2010/main" val="4245408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830763"/>
          </a:xfrm>
        </p:spPr>
        <p:txBody>
          <a:bodyPr>
            <a:noAutofit/>
          </a:bodyPr>
          <a:lstStyle/>
          <a:p>
            <a:r>
              <a:rPr lang="en-US" sz="1800" dirty="0"/>
              <a:t>One of the best ways for implementing feature selection with wrapper methods is to use </a:t>
            </a:r>
            <a:r>
              <a:rPr lang="en-US" sz="1800" b="1" dirty="0" err="1"/>
              <a:t>Boruta</a:t>
            </a:r>
            <a:r>
              <a:rPr lang="en-US" sz="1800" dirty="0"/>
              <a:t> package that finds the importance of a feature by creating shadow </a:t>
            </a:r>
            <a:r>
              <a:rPr lang="en-US" sz="1800" dirty="0" err="1"/>
              <a:t>features.It</a:t>
            </a:r>
            <a:r>
              <a:rPr lang="en-US" sz="1800" dirty="0"/>
              <a:t> works in the following steps:</a:t>
            </a:r>
          </a:p>
          <a:p>
            <a:pPr>
              <a:buFont typeface="Arial" panose="020B0604020202020204" pitchFamily="34" charset="0"/>
              <a:buChar char="•"/>
            </a:pPr>
            <a:r>
              <a:rPr lang="en-US" sz="1800" dirty="0"/>
              <a:t>Firstly, it adds randomness to the given data set by creating shuffled copies of all features (which are called shadow features).</a:t>
            </a:r>
          </a:p>
          <a:p>
            <a:pPr>
              <a:buFont typeface="Arial" panose="020B0604020202020204" pitchFamily="34" charset="0"/>
              <a:buChar char="•"/>
            </a:pPr>
            <a:r>
              <a:rPr lang="en-US" sz="1800" dirty="0"/>
              <a:t>Then, it trains a random forest classifier on the extended data set and applies a feature importance measure (the default is Mean Decrease Accuracy) to evaluate the importance of each feature where higher means more important.</a:t>
            </a:r>
          </a:p>
          <a:p>
            <a:pPr>
              <a:buFont typeface="Arial" panose="020B0604020202020204" pitchFamily="34" charset="0"/>
              <a:buChar char="•"/>
            </a:pPr>
            <a:r>
              <a:rPr lang="en-US" sz="1800" dirty="0"/>
              <a:t>At every iteration, it checks whether a real feature has a higher importance than the best of its shadow features (i.e. whether the feature has a higher Z-score than the maximum Z-score of its shadow features) and constantly removes features which are deemed highly unimportant.</a:t>
            </a:r>
          </a:p>
          <a:p>
            <a:pPr>
              <a:buFont typeface="Arial" panose="020B0604020202020204" pitchFamily="34" charset="0"/>
              <a:buChar char="•"/>
            </a:pPr>
            <a:r>
              <a:rPr lang="en-US" sz="1800" dirty="0"/>
              <a:t>Finally, the algorithm stops either when all features get confirmed or rejected or it reaches a specified limit of random forest runs.</a:t>
            </a:r>
          </a:p>
          <a:p>
            <a:pPr marL="0" indent="0"/>
            <a:r>
              <a:rPr lang="en-US" sz="1800" dirty="0"/>
              <a:t>For more information on the implementation of </a:t>
            </a:r>
            <a:r>
              <a:rPr lang="en-US" sz="1800" dirty="0" err="1"/>
              <a:t>Boruta</a:t>
            </a:r>
            <a:r>
              <a:rPr lang="en-US" sz="1800" dirty="0"/>
              <a:t> package, you can refer to this </a:t>
            </a:r>
            <a:r>
              <a:rPr lang="en-US" sz="1800" u="sng" dirty="0">
                <a:hlinkClick r:id="rId2"/>
              </a:rPr>
              <a:t>article </a:t>
            </a:r>
            <a:r>
              <a:rPr lang="en-US" sz="1800" dirty="0"/>
              <a:t>. For the implementation of </a:t>
            </a:r>
            <a:r>
              <a:rPr lang="en-US" sz="1800" dirty="0" err="1"/>
              <a:t>Boruta</a:t>
            </a:r>
            <a:r>
              <a:rPr lang="en-US" sz="1800" dirty="0"/>
              <a:t> in python, refer can refer to this </a:t>
            </a:r>
            <a:r>
              <a:rPr lang="en-US" sz="1800" u="sng" dirty="0">
                <a:hlinkClick r:id="rId3"/>
              </a:rPr>
              <a:t>article</a:t>
            </a:r>
            <a:r>
              <a:rPr lang="en-US" sz="1800" dirty="0"/>
              <a:t>.</a:t>
            </a:r>
          </a:p>
        </p:txBody>
      </p:sp>
      <p:sp>
        <p:nvSpPr>
          <p:cNvPr id="3" name="Content Placeholder 2"/>
          <p:cNvSpPr>
            <a:spLocks noGrp="1"/>
          </p:cNvSpPr>
          <p:nvPr>
            <p:ph sz="quarter" idx="10"/>
          </p:nvPr>
        </p:nvSpPr>
        <p:spPr/>
        <p:txBody>
          <a:bodyPr/>
          <a:lstStyle/>
          <a:p>
            <a:r>
              <a:rPr lang="en-US" dirty="0"/>
              <a:t>Wrapper Methods 2/</a:t>
            </a:r>
          </a:p>
        </p:txBody>
      </p:sp>
    </p:spTree>
    <p:extLst>
      <p:ext uri="{BB962C8B-B14F-4D97-AF65-F5344CB8AC3E}">
        <p14:creationId xmlns:p14="http://schemas.microsoft.com/office/powerpoint/2010/main" val="3818379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90" y="228600"/>
            <a:ext cx="7886700" cy="1325563"/>
          </a:xfrm>
        </p:spPr>
        <p:txBody>
          <a:bodyPr>
            <a:normAutofit/>
          </a:bodyPr>
          <a:lstStyle/>
          <a:p>
            <a:r>
              <a:rPr lang="en-US" dirty="0"/>
              <a:t>Feature Selection Methods</a:t>
            </a:r>
            <a:br>
              <a:rPr lang="en-US" dirty="0"/>
            </a:br>
            <a:r>
              <a:rPr lang="en-US" dirty="0"/>
              <a:t>- </a:t>
            </a:r>
            <a:r>
              <a:rPr lang="en-IN" dirty="0"/>
              <a:t>Embedded methods (Regression)</a:t>
            </a:r>
            <a:endParaRPr lang="en-US" dirty="0"/>
          </a:p>
        </p:txBody>
      </p:sp>
      <p:pic>
        <p:nvPicPr>
          <p:cNvPr id="12290" name="Picture 2" descr="embedded_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110" b="9567"/>
          <a:stretch/>
        </p:blipFill>
        <p:spPr bwMode="auto">
          <a:xfrm>
            <a:off x="457200" y="1371600"/>
            <a:ext cx="7886700" cy="19812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3535681"/>
            <a:ext cx="8686800" cy="3046988"/>
          </a:xfrm>
          <a:prstGeom prst="rect">
            <a:avLst/>
          </a:prstGeom>
        </p:spPr>
        <p:txBody>
          <a:bodyPr wrap="square">
            <a:spAutoFit/>
          </a:bodyPr>
          <a:lstStyle/>
          <a:p>
            <a:pPr algn="just"/>
            <a:r>
              <a:rPr lang="en-US" sz="1600" dirty="0">
                <a:latin typeface="roboto"/>
              </a:rPr>
              <a:t>Embedded methods combine the qualities’ of filter and wrapper methods. It’s implemented by algorithms that have their own built-in feature selection methods.</a:t>
            </a:r>
          </a:p>
          <a:p>
            <a:pPr algn="just"/>
            <a:r>
              <a:rPr lang="en-US" sz="1600" dirty="0">
                <a:latin typeface="roboto"/>
              </a:rPr>
              <a:t>Some of the most popular examples of these methods are LASSO and RIDGE regression which have inbuilt penalization functions to reduce overfitting.</a:t>
            </a:r>
          </a:p>
          <a:p>
            <a:pPr algn="just">
              <a:buFont typeface="Arial" panose="020B0604020202020204" pitchFamily="34" charset="0"/>
              <a:buChar char="•"/>
            </a:pPr>
            <a:r>
              <a:rPr lang="en-US" sz="1600" b="1" dirty="0">
                <a:latin typeface="roboto"/>
              </a:rPr>
              <a:t>Lasso regression </a:t>
            </a:r>
            <a:r>
              <a:rPr lang="en-US" sz="1600" dirty="0">
                <a:latin typeface="roboto"/>
              </a:rPr>
              <a:t>performs L1 regularization which adds penalty equivalent to absolute value of the magnitude of coefficients.</a:t>
            </a:r>
          </a:p>
          <a:p>
            <a:pPr algn="just">
              <a:buFont typeface="Arial" panose="020B0604020202020204" pitchFamily="34" charset="0"/>
              <a:buChar char="•"/>
            </a:pPr>
            <a:r>
              <a:rPr lang="en-US" sz="1600" b="1" dirty="0">
                <a:latin typeface="roboto"/>
              </a:rPr>
              <a:t>Ridge regression </a:t>
            </a:r>
            <a:r>
              <a:rPr lang="en-US" sz="1600" dirty="0">
                <a:latin typeface="roboto"/>
              </a:rPr>
              <a:t>performs L2 regularization which adds penalty equivalent to square of the magnitude of coefficients.</a:t>
            </a:r>
          </a:p>
          <a:p>
            <a:r>
              <a:rPr lang="en-US" sz="1600" dirty="0">
                <a:latin typeface="roboto"/>
              </a:rPr>
              <a:t>For more details and implementation of LASSO and RIDGE regression, you can refer to this </a:t>
            </a:r>
            <a:r>
              <a:rPr lang="en-US" sz="1600" u="sng" dirty="0">
                <a:latin typeface="roboto"/>
                <a:hlinkClick r:id="rId3"/>
              </a:rPr>
              <a:t>article</a:t>
            </a:r>
            <a:r>
              <a:rPr lang="en-US" sz="1600" dirty="0">
                <a:latin typeface="roboto"/>
              </a:rPr>
              <a:t>.</a:t>
            </a:r>
          </a:p>
          <a:p>
            <a:r>
              <a:rPr lang="en-US" sz="1600" dirty="0">
                <a:latin typeface="roboto"/>
              </a:rPr>
              <a:t>Other examples of embedded methods are Regularized trees, Memetic algorithm, Random multinomial logit.</a:t>
            </a:r>
            <a:endParaRPr lang="en-US" sz="1600" b="0" i="0" dirty="0">
              <a:effectLst/>
              <a:latin typeface="roboto"/>
            </a:endParaRPr>
          </a:p>
        </p:txBody>
      </p:sp>
    </p:spTree>
    <p:extLst>
      <p:ext uri="{BB962C8B-B14F-4D97-AF65-F5344CB8AC3E}">
        <p14:creationId xmlns:p14="http://schemas.microsoft.com/office/powerpoint/2010/main" val="247391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0569"/>
            <a:ext cx="7296150" cy="764364"/>
          </a:xfrm>
        </p:spPr>
        <p:txBody>
          <a:bodyPr>
            <a:normAutofit fontScale="90000"/>
          </a:bodyPr>
          <a:lstStyle/>
          <a:p>
            <a:r>
              <a:rPr lang="en-US" dirty="0"/>
              <a:t>Motivation for Feature Engineering – Case Study - 2</a:t>
            </a:r>
          </a:p>
        </p:txBody>
      </p:sp>
      <p:sp>
        <p:nvSpPr>
          <p:cNvPr id="3" name="Text Placeholder 2"/>
          <p:cNvSpPr>
            <a:spLocks noGrp="1"/>
          </p:cNvSpPr>
          <p:nvPr>
            <p:ph type="body" sz="quarter" idx="13"/>
          </p:nvPr>
        </p:nvSpPr>
        <p:spPr>
          <a:xfrm>
            <a:off x="240111" y="2428152"/>
            <a:ext cx="8397717" cy="971550"/>
          </a:xfrm>
        </p:spPr>
        <p:txBody>
          <a:bodyPr>
            <a:noAutofit/>
          </a:bodyPr>
          <a:lstStyle/>
          <a:p>
            <a:pPr>
              <a:lnSpc>
                <a:spcPct val="160000"/>
              </a:lnSpc>
              <a:buFont typeface="Wingdings" panose="05000000000000000000" pitchFamily="2" charset="2"/>
              <a:buChar char="Ø"/>
            </a:pPr>
            <a:r>
              <a:rPr lang="en-US" sz="1500" b="1" dirty="0">
                <a:solidFill>
                  <a:srgbClr val="FF0000"/>
                </a:solidFill>
                <a:latin typeface="Helvetica" panose="020B0604020202020204" pitchFamily="34" charset="0"/>
                <a:cs typeface="Helvetica" panose="020B0604020202020204" pitchFamily="34" charset="0"/>
              </a:rPr>
              <a:t>Data set: </a:t>
            </a:r>
            <a:r>
              <a:rPr lang="en-US" altLang="en-US" sz="1500" b="1" dirty="0">
                <a:solidFill>
                  <a:srgbClr val="141414"/>
                </a:solidFill>
                <a:latin typeface="Helvetica" panose="020B0604020202020204" pitchFamily="34" charset="0"/>
                <a:cs typeface="Helvetica" panose="020B0604020202020204" pitchFamily="34" charset="0"/>
              </a:rPr>
              <a:t>The set contains around 350 million rows and 11 features has the following features:</a:t>
            </a:r>
            <a:br>
              <a:rPr lang="en-US" altLang="en-US" sz="1800" b="1" dirty="0">
                <a:solidFill>
                  <a:srgbClr val="141414"/>
                </a:solidFill>
                <a:latin typeface="proximanova"/>
              </a:rPr>
            </a:br>
            <a:endParaRPr lang="en-US" sz="1800" b="1" dirty="0"/>
          </a:p>
        </p:txBody>
      </p:sp>
      <p:sp>
        <p:nvSpPr>
          <p:cNvPr id="4" name="Text Placeholder 3"/>
          <p:cNvSpPr>
            <a:spLocks noGrp="1"/>
          </p:cNvSpPr>
          <p:nvPr>
            <p:ph type="body" sz="quarter" idx="14"/>
          </p:nvPr>
        </p:nvSpPr>
        <p:spPr>
          <a:xfrm>
            <a:off x="215375" y="1600201"/>
            <a:ext cx="8611315" cy="628649"/>
          </a:xfrm>
        </p:spPr>
        <p:txBody>
          <a:bodyPr>
            <a:noAutofit/>
          </a:bodyPr>
          <a:lstStyle/>
          <a:p>
            <a:pPr marL="257175" indent="-257175">
              <a:lnSpc>
                <a:spcPct val="150000"/>
              </a:lnSpc>
              <a:buFont typeface="Wingdings" panose="05000000000000000000" pitchFamily="2" charset="2"/>
              <a:buChar char="Ø"/>
            </a:pPr>
            <a:r>
              <a:rPr lang="en-US" dirty="0">
                <a:solidFill>
                  <a:srgbClr val="FF0000"/>
                </a:solidFill>
              </a:rPr>
              <a:t>Problem Definition: </a:t>
            </a:r>
            <a:r>
              <a:rPr lang="en-US" dirty="0"/>
              <a:t>Given a data set of customer purchasing data gathered over a year, predict which customers will return to make a purchase.</a:t>
            </a:r>
          </a:p>
        </p:txBody>
      </p:sp>
      <p:graphicFrame>
        <p:nvGraphicFramePr>
          <p:cNvPr id="5" name="Table 4"/>
          <p:cNvGraphicFramePr>
            <a:graphicFrameLocks noGrp="1"/>
          </p:cNvGraphicFramePr>
          <p:nvPr/>
        </p:nvGraphicFramePr>
        <p:xfrm>
          <a:off x="3543301" y="3143250"/>
          <a:ext cx="1659971" cy="2766060"/>
        </p:xfrm>
        <a:graphic>
          <a:graphicData uri="http://schemas.openxmlformats.org/drawingml/2006/table">
            <a:tbl>
              <a:tblPr firstRow="1" bandRow="1">
                <a:tableStyleId>{5C22544A-7EE6-4342-B048-85BDC9FD1C3A}</a:tableStyleId>
              </a:tblPr>
              <a:tblGrid>
                <a:gridCol w="1659971">
                  <a:extLst>
                    <a:ext uri="{9D8B030D-6E8A-4147-A177-3AD203B41FA5}">
                      <a16:colId xmlns:a16="http://schemas.microsoft.com/office/drawing/2014/main" val="911239753"/>
                    </a:ext>
                  </a:extLst>
                </a:gridCol>
              </a:tblGrid>
              <a:tr h="251460">
                <a:tc>
                  <a:txBody>
                    <a:bodyPr/>
                    <a:lstStyle/>
                    <a:p>
                      <a:r>
                        <a:rPr lang="en-US" sz="1200" dirty="0">
                          <a:latin typeface="Helvetica" panose="020B0604020202020204" pitchFamily="34" charset="0"/>
                          <a:cs typeface="Helvetica" panose="020B0604020202020204" pitchFamily="34" charset="0"/>
                        </a:rPr>
                        <a:t>Customer ID</a:t>
                      </a:r>
                    </a:p>
                  </a:txBody>
                  <a:tcPr marL="68580" marR="68580" marT="34290" marB="34290"/>
                </a:tc>
                <a:extLst>
                  <a:ext uri="{0D108BD9-81ED-4DB2-BD59-A6C34878D82A}">
                    <a16:rowId xmlns:a16="http://schemas.microsoft.com/office/drawing/2014/main" val="2695908310"/>
                  </a:ext>
                </a:extLst>
              </a:tr>
              <a:tr h="251460">
                <a:tc>
                  <a:txBody>
                    <a:bodyPr/>
                    <a:lstStyle/>
                    <a:p>
                      <a:r>
                        <a:rPr lang="en-US" sz="1200" dirty="0">
                          <a:latin typeface="Helvetica" panose="020B0604020202020204" pitchFamily="34" charset="0"/>
                          <a:cs typeface="Helvetica" panose="020B0604020202020204" pitchFamily="34" charset="0"/>
                        </a:rPr>
                        <a:t>Store</a:t>
                      </a:r>
                      <a:r>
                        <a:rPr lang="en-US" sz="1200" baseline="0" dirty="0">
                          <a:latin typeface="Helvetica" panose="020B0604020202020204" pitchFamily="34" charset="0"/>
                          <a:cs typeface="Helvetica" panose="020B0604020202020204" pitchFamily="34" charset="0"/>
                        </a:rPr>
                        <a:t> ID</a:t>
                      </a:r>
                      <a:endParaRPr lang="en-US" sz="12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833425921"/>
                  </a:ext>
                </a:extLst>
              </a:tr>
              <a:tr h="251460">
                <a:tc>
                  <a:txBody>
                    <a:bodyPr/>
                    <a:lstStyle/>
                    <a:p>
                      <a:r>
                        <a:rPr lang="en-US" sz="1200" dirty="0">
                          <a:latin typeface="Helvetica" panose="020B0604020202020204" pitchFamily="34" charset="0"/>
                          <a:cs typeface="Helvetica" panose="020B0604020202020204" pitchFamily="34" charset="0"/>
                        </a:rPr>
                        <a:t>Department ID</a:t>
                      </a:r>
                    </a:p>
                  </a:txBody>
                  <a:tcPr marL="68580" marR="68580" marT="34290" marB="34290"/>
                </a:tc>
                <a:extLst>
                  <a:ext uri="{0D108BD9-81ED-4DB2-BD59-A6C34878D82A}">
                    <a16:rowId xmlns:a16="http://schemas.microsoft.com/office/drawing/2014/main" val="251856995"/>
                  </a:ext>
                </a:extLst>
              </a:tr>
              <a:tr h="251460">
                <a:tc>
                  <a:txBody>
                    <a:bodyPr/>
                    <a:lstStyle/>
                    <a:p>
                      <a:r>
                        <a:rPr lang="en-US" sz="1200" dirty="0">
                          <a:latin typeface="Helvetica" panose="020B0604020202020204" pitchFamily="34" charset="0"/>
                          <a:cs typeface="Helvetica" panose="020B0604020202020204" pitchFamily="34" charset="0"/>
                        </a:rPr>
                        <a:t>Product Category</a:t>
                      </a:r>
                    </a:p>
                  </a:txBody>
                  <a:tcPr marL="68580" marR="68580" marT="34290" marB="34290"/>
                </a:tc>
                <a:extLst>
                  <a:ext uri="{0D108BD9-81ED-4DB2-BD59-A6C34878D82A}">
                    <a16:rowId xmlns:a16="http://schemas.microsoft.com/office/drawing/2014/main" val="3320479527"/>
                  </a:ext>
                </a:extLst>
              </a:tr>
              <a:tr h="251460">
                <a:tc>
                  <a:txBody>
                    <a:bodyPr/>
                    <a:lstStyle/>
                    <a:p>
                      <a:r>
                        <a:rPr lang="en-US" sz="1200" dirty="0">
                          <a:latin typeface="Helvetica" panose="020B0604020202020204" pitchFamily="34" charset="0"/>
                          <a:cs typeface="Helvetica" panose="020B0604020202020204" pitchFamily="34" charset="0"/>
                        </a:rPr>
                        <a:t>Manufacturer</a:t>
                      </a:r>
                    </a:p>
                  </a:txBody>
                  <a:tcPr marL="68580" marR="68580" marT="34290" marB="34290"/>
                </a:tc>
                <a:extLst>
                  <a:ext uri="{0D108BD9-81ED-4DB2-BD59-A6C34878D82A}">
                    <a16:rowId xmlns:a16="http://schemas.microsoft.com/office/drawing/2014/main" val="3838918858"/>
                  </a:ext>
                </a:extLst>
              </a:tr>
              <a:tr h="251460">
                <a:tc>
                  <a:txBody>
                    <a:bodyPr/>
                    <a:lstStyle/>
                    <a:p>
                      <a:r>
                        <a:rPr lang="en-US" sz="1200" dirty="0">
                          <a:latin typeface="Helvetica" panose="020B0604020202020204" pitchFamily="34" charset="0"/>
                          <a:cs typeface="Helvetica" panose="020B0604020202020204" pitchFamily="34" charset="0"/>
                        </a:rPr>
                        <a:t>Brand of the</a:t>
                      </a:r>
                      <a:r>
                        <a:rPr lang="en-US" sz="1200" baseline="0" dirty="0">
                          <a:latin typeface="Helvetica" panose="020B0604020202020204" pitchFamily="34" charset="0"/>
                          <a:cs typeface="Helvetica" panose="020B0604020202020204" pitchFamily="34" charset="0"/>
                        </a:rPr>
                        <a:t> product</a:t>
                      </a:r>
                      <a:endParaRPr lang="en-US" sz="12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685118135"/>
                  </a:ext>
                </a:extLst>
              </a:tr>
              <a:tr h="251460">
                <a:tc>
                  <a:txBody>
                    <a:bodyPr/>
                    <a:lstStyle/>
                    <a:p>
                      <a:r>
                        <a:rPr lang="en-US" sz="1200" dirty="0">
                          <a:latin typeface="Helvetica" panose="020B0604020202020204" pitchFamily="34" charset="0"/>
                          <a:cs typeface="Helvetica" panose="020B0604020202020204" pitchFamily="34" charset="0"/>
                        </a:rPr>
                        <a:t>Date of Purchase</a:t>
                      </a:r>
                    </a:p>
                  </a:txBody>
                  <a:tcPr marL="68580" marR="68580" marT="34290" marB="34290"/>
                </a:tc>
                <a:extLst>
                  <a:ext uri="{0D108BD9-81ED-4DB2-BD59-A6C34878D82A}">
                    <a16:rowId xmlns:a16="http://schemas.microsoft.com/office/drawing/2014/main" val="1564869605"/>
                  </a:ext>
                </a:extLst>
              </a:tr>
              <a:tr h="251460">
                <a:tc>
                  <a:txBody>
                    <a:bodyPr/>
                    <a:lstStyle/>
                    <a:p>
                      <a:r>
                        <a:rPr lang="en-US" sz="1200" dirty="0">
                          <a:latin typeface="Helvetica" panose="020B0604020202020204" pitchFamily="34" charset="0"/>
                          <a:cs typeface="Helvetica" panose="020B0604020202020204" pitchFamily="34" charset="0"/>
                        </a:rPr>
                        <a:t>Product Size</a:t>
                      </a:r>
                    </a:p>
                  </a:txBody>
                  <a:tcPr marL="68580" marR="68580" marT="34290" marB="34290"/>
                </a:tc>
                <a:extLst>
                  <a:ext uri="{0D108BD9-81ED-4DB2-BD59-A6C34878D82A}">
                    <a16:rowId xmlns:a16="http://schemas.microsoft.com/office/drawing/2014/main" val="3320032771"/>
                  </a:ext>
                </a:extLst>
              </a:tr>
              <a:tr h="251460">
                <a:tc>
                  <a:txBody>
                    <a:bodyPr/>
                    <a:lstStyle/>
                    <a:p>
                      <a:r>
                        <a:rPr lang="en-US" sz="1200" dirty="0">
                          <a:latin typeface="Helvetica" panose="020B0604020202020204" pitchFamily="34" charset="0"/>
                          <a:cs typeface="Helvetica" panose="020B0604020202020204" pitchFamily="34" charset="0"/>
                        </a:rPr>
                        <a:t>Product Measure</a:t>
                      </a:r>
                    </a:p>
                  </a:txBody>
                  <a:tcPr marL="68580" marR="68580" marT="34290" marB="34290"/>
                </a:tc>
                <a:extLst>
                  <a:ext uri="{0D108BD9-81ED-4DB2-BD59-A6C34878D82A}">
                    <a16:rowId xmlns:a16="http://schemas.microsoft.com/office/drawing/2014/main" val="3518273113"/>
                  </a:ext>
                </a:extLst>
              </a:tr>
              <a:tr h="251460">
                <a:tc>
                  <a:txBody>
                    <a:bodyPr/>
                    <a:lstStyle/>
                    <a:p>
                      <a:r>
                        <a:rPr lang="en-US" sz="1200" dirty="0">
                          <a:latin typeface="Helvetica" panose="020B0604020202020204" pitchFamily="34" charset="0"/>
                          <a:cs typeface="Helvetica" panose="020B0604020202020204" pitchFamily="34" charset="0"/>
                        </a:rPr>
                        <a:t>Purchase</a:t>
                      </a:r>
                      <a:r>
                        <a:rPr lang="en-US" sz="1200" baseline="0" dirty="0">
                          <a:latin typeface="Helvetica" panose="020B0604020202020204" pitchFamily="34" charset="0"/>
                          <a:cs typeface="Helvetica" panose="020B0604020202020204" pitchFamily="34" charset="0"/>
                        </a:rPr>
                        <a:t> quantity</a:t>
                      </a:r>
                      <a:endParaRPr lang="en-US" sz="12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163960747"/>
                  </a:ext>
                </a:extLst>
              </a:tr>
              <a:tr h="251460">
                <a:tc>
                  <a:txBody>
                    <a:bodyPr/>
                    <a:lstStyle/>
                    <a:p>
                      <a:r>
                        <a:rPr lang="en-US" sz="1200" dirty="0">
                          <a:latin typeface="Helvetica" panose="020B0604020202020204" pitchFamily="34" charset="0"/>
                          <a:cs typeface="Helvetica" panose="020B0604020202020204" pitchFamily="34" charset="0"/>
                        </a:rPr>
                        <a:t>Product price</a:t>
                      </a:r>
                    </a:p>
                  </a:txBody>
                  <a:tcPr marL="68580" marR="68580" marT="34290" marB="34290"/>
                </a:tc>
                <a:extLst>
                  <a:ext uri="{0D108BD9-81ED-4DB2-BD59-A6C34878D82A}">
                    <a16:rowId xmlns:a16="http://schemas.microsoft.com/office/drawing/2014/main" val="3684350208"/>
                  </a:ext>
                </a:extLst>
              </a:tr>
            </a:tbl>
          </a:graphicData>
        </a:graphic>
      </p:graphicFrame>
      <p:sp>
        <p:nvSpPr>
          <p:cNvPr id="6" name="TextBox 5"/>
          <p:cNvSpPr txBox="1"/>
          <p:nvPr/>
        </p:nvSpPr>
        <p:spPr>
          <a:xfrm>
            <a:off x="6182188" y="3927195"/>
            <a:ext cx="2545377" cy="300082"/>
          </a:xfrm>
          <a:prstGeom prst="rect">
            <a:avLst/>
          </a:prstGeom>
          <a:solidFill>
            <a:schemeClr val="accent2">
              <a:lumMod val="60000"/>
              <a:lumOff val="40000"/>
            </a:schemeClr>
          </a:solidFill>
        </p:spPr>
        <p:txBody>
          <a:bodyPr wrap="none" rtlCol="0">
            <a:spAutoFit/>
          </a:bodyPr>
          <a:lstStyle/>
          <a:p>
            <a:r>
              <a:rPr lang="en-US" sz="1350" dirty="0">
                <a:latin typeface="Helvetica" panose="020B0604020202020204" pitchFamily="34" charset="0"/>
                <a:cs typeface="Helvetica" panose="020B0604020202020204" pitchFamily="34" charset="0"/>
              </a:rPr>
              <a:t>Has</a:t>
            </a:r>
            <a:r>
              <a:rPr lang="en-US" sz="1350" dirty="0"/>
              <a:t> bought from manufacturer X</a:t>
            </a:r>
          </a:p>
        </p:txBody>
      </p:sp>
      <p:cxnSp>
        <p:nvCxnSpPr>
          <p:cNvPr id="8" name="Straight Arrow Connector 7"/>
          <p:cNvCxnSpPr/>
          <p:nvPr/>
        </p:nvCxnSpPr>
        <p:spPr>
          <a:xfrm>
            <a:off x="5203271" y="3272046"/>
            <a:ext cx="978917" cy="65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203271" y="4114974"/>
            <a:ext cx="978917" cy="222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193889" y="4198410"/>
            <a:ext cx="988299" cy="655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67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Embedded methods -Classification</a:t>
            </a:r>
            <a:endParaRPr lang="en-US" dirty="0"/>
          </a:p>
        </p:txBody>
      </p:sp>
      <p:sp>
        <p:nvSpPr>
          <p:cNvPr id="3" name="Content Placeholder 2"/>
          <p:cNvSpPr>
            <a:spLocks noGrp="1"/>
          </p:cNvSpPr>
          <p:nvPr>
            <p:ph idx="1"/>
          </p:nvPr>
        </p:nvSpPr>
        <p:spPr/>
        <p:txBody>
          <a:bodyPr/>
          <a:lstStyle/>
          <a:p>
            <a:r>
              <a:rPr lang="en-US" dirty="0"/>
              <a:t>Bagging</a:t>
            </a:r>
          </a:p>
          <a:p>
            <a:r>
              <a:rPr lang="en-US" dirty="0"/>
              <a:t>Boosting</a:t>
            </a:r>
          </a:p>
          <a:p>
            <a:r>
              <a:rPr lang="en-US" dirty="0"/>
              <a:t>Ensemble techniques</a:t>
            </a:r>
          </a:p>
          <a:p>
            <a:pPr marL="0" indent="0">
              <a:buNone/>
            </a:pPr>
            <a:endParaRPr lang="en-US" dirty="0"/>
          </a:p>
          <a:p>
            <a:pPr marL="0" indent="0">
              <a:buNone/>
            </a:pPr>
            <a:endParaRPr lang="en-US" dirty="0"/>
          </a:p>
          <a:p>
            <a:pPr marL="0" indent="0">
              <a:buNone/>
            </a:pPr>
            <a:r>
              <a:rPr lang="en-US" dirty="0"/>
              <a:t>Refer- Extra Reading slides</a:t>
            </a:r>
          </a:p>
        </p:txBody>
      </p:sp>
    </p:spTree>
    <p:extLst>
      <p:ext uri="{BB962C8B-B14F-4D97-AF65-F5344CB8AC3E}">
        <p14:creationId xmlns:p14="http://schemas.microsoft.com/office/powerpoint/2010/main" val="76081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Extra Reading- Difference between Covariance and Correlation</a:t>
            </a:r>
            <a:br>
              <a:rPr lang="en-US" dirty="0"/>
            </a:br>
            <a:r>
              <a:rPr lang="en-US" dirty="0"/>
              <a:t> </a:t>
            </a:r>
          </a:p>
        </p:txBody>
      </p:sp>
      <p:sp>
        <p:nvSpPr>
          <p:cNvPr id="5" name="Content Placeholder 4"/>
          <p:cNvSpPr>
            <a:spLocks noGrp="1"/>
          </p:cNvSpPr>
          <p:nvPr>
            <p:ph idx="1"/>
          </p:nvPr>
        </p:nvSpPr>
        <p:spPr>
          <a:xfrm>
            <a:off x="457200" y="1825624"/>
            <a:ext cx="8458200" cy="4651375"/>
          </a:xfrm>
        </p:spPr>
        <p:txBody>
          <a:bodyPr>
            <a:noAutofit/>
          </a:bodyPr>
          <a:lstStyle/>
          <a:p>
            <a:r>
              <a:rPr lang="en-US" sz="1800" dirty="0">
                <a:hlinkClick r:id="rId2"/>
              </a:rPr>
              <a:t>https://towardsdatascience.com/let-us-understand-the-correlation-matrix-and-covariance-matrix-d42e6b643c22#:~:text=In%20simple%20words%2C%20both%20the,linear%20relationship%20between%20two%20variables</a:t>
            </a:r>
            <a:r>
              <a:rPr lang="en-US" sz="1800" dirty="0"/>
              <a:t>.</a:t>
            </a:r>
          </a:p>
          <a:p>
            <a:r>
              <a:rPr lang="en-US" sz="1800" dirty="0"/>
              <a:t>In simple words, both the terms measure the relationship and the dependency between two variables. </a:t>
            </a:r>
          </a:p>
          <a:p>
            <a:r>
              <a:rPr lang="en-US" sz="1800" dirty="0"/>
              <a:t>“Covariance” indicates the direction of the linear relationship between variables. </a:t>
            </a:r>
          </a:p>
          <a:p>
            <a:r>
              <a:rPr lang="en-US" sz="1800" dirty="0"/>
              <a:t>“Correlation” on the other hand measures both the strength and direction of the linear relationship between two variables. Correlation is a function of the covariance. </a:t>
            </a:r>
          </a:p>
          <a:p>
            <a:r>
              <a:rPr lang="en-US" sz="1800" b="1" dirty="0"/>
              <a:t>What sets them apart is the fact that correlation values are standardized whereas, covariance values are not.</a:t>
            </a:r>
            <a:r>
              <a:rPr lang="en-US" sz="1800" dirty="0"/>
              <a:t> </a:t>
            </a:r>
          </a:p>
          <a:p>
            <a:r>
              <a:rPr lang="en-US" sz="1800" dirty="0"/>
              <a:t>You can obtain the correlation coefficient of two variables by dividing the covariance of these variables by the product of the standard deviations of the same values. If we revisit the definition of Standard Deviation, it essentially measures the absolute variability of a </a:t>
            </a:r>
            <a:r>
              <a:rPr lang="en-US" sz="1800" dirty="0" err="1"/>
              <a:t>datasets’</a:t>
            </a:r>
            <a:r>
              <a:rPr lang="en-US" sz="1800" dirty="0"/>
              <a:t> distribution. When you divide the covariance values by the standard deviation, it essentially scales the value down to a limited range of </a:t>
            </a:r>
            <a:r>
              <a:rPr lang="en-US" sz="1800" b="1" dirty="0"/>
              <a:t>-1 to +1</a:t>
            </a:r>
            <a:r>
              <a:rPr lang="en-US" sz="1800" dirty="0"/>
              <a:t>. This is precisely the range of the correlation values.</a:t>
            </a:r>
          </a:p>
          <a:p>
            <a:endParaRPr lang="en-US" sz="1800" dirty="0"/>
          </a:p>
        </p:txBody>
      </p:sp>
    </p:spTree>
    <p:extLst>
      <p:ext uri="{BB962C8B-B14F-4D97-AF65-F5344CB8AC3E}">
        <p14:creationId xmlns:p14="http://schemas.microsoft.com/office/powerpoint/2010/main" val="504424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Extra Study - Heuristic Search in Attribute Selection</a:t>
            </a:r>
            <a:endParaRPr lang="en-US" dirty="0"/>
          </a:p>
        </p:txBody>
      </p:sp>
      <p:sp>
        <p:nvSpPr>
          <p:cNvPr id="38916" name="Rectangle 3"/>
          <p:cNvSpPr>
            <a:spLocks noGrp="1" noChangeArrowheads="1"/>
          </p:cNvSpPr>
          <p:nvPr>
            <p:ph idx="1"/>
          </p:nvPr>
        </p:nvSpPr>
        <p:spPr/>
        <p:txBody>
          <a:bodyPr>
            <a:normAutofit/>
          </a:bodyPr>
          <a:lstStyle/>
          <a:p>
            <a:pPr eaLnBrk="1" hangingPunct="1"/>
            <a:r>
              <a:rPr lang="en-US" altLang="en-US" sz="2400" dirty="0"/>
              <a:t>There are </a:t>
            </a:r>
            <a:r>
              <a:rPr lang="en-US" altLang="en-US" sz="2400" i="1" dirty="0"/>
              <a:t>2</a:t>
            </a:r>
            <a:r>
              <a:rPr lang="en-US" altLang="en-US" sz="2400" i="1" baseline="30000" dirty="0"/>
              <a:t>d</a:t>
            </a:r>
            <a:r>
              <a:rPr lang="en-US" altLang="en-US" sz="2400" dirty="0"/>
              <a:t> possible attribute combinations of </a:t>
            </a:r>
            <a:r>
              <a:rPr lang="en-US" altLang="en-US" sz="2400" i="1" dirty="0"/>
              <a:t>d</a:t>
            </a:r>
            <a:r>
              <a:rPr lang="en-US" altLang="en-US" sz="2400" dirty="0"/>
              <a:t>  attributes</a:t>
            </a:r>
          </a:p>
          <a:p>
            <a:pPr eaLnBrk="1" hangingPunct="1"/>
            <a:r>
              <a:rPr lang="en-US" altLang="en-US" sz="2400" dirty="0"/>
              <a:t>Typical heuristic attribute selection methods:</a:t>
            </a:r>
          </a:p>
          <a:p>
            <a:pPr lvl="1" eaLnBrk="1" hangingPunct="1"/>
            <a:r>
              <a:rPr lang="en-US" altLang="en-US" sz="2400" dirty="0"/>
              <a:t>Best single attribute under the attribute independence assumption: choose by significance tests</a:t>
            </a:r>
          </a:p>
          <a:p>
            <a:pPr lvl="1" eaLnBrk="1" hangingPunct="1"/>
            <a:r>
              <a:rPr lang="en-US" altLang="en-US" sz="2400" dirty="0"/>
              <a:t>Best step-wise feature selection:</a:t>
            </a:r>
          </a:p>
          <a:p>
            <a:pPr lvl="2" eaLnBrk="1" hangingPunct="1"/>
            <a:r>
              <a:rPr lang="en-US" altLang="en-US" sz="1800" dirty="0"/>
              <a:t>The best single-attribute is picked first</a:t>
            </a:r>
          </a:p>
          <a:p>
            <a:pPr lvl="2" eaLnBrk="1" hangingPunct="1"/>
            <a:r>
              <a:rPr lang="en-US" altLang="en-US" sz="1800" dirty="0"/>
              <a:t>Then next best attribute condition to the first, ...</a:t>
            </a:r>
          </a:p>
          <a:p>
            <a:pPr lvl="1" eaLnBrk="1" hangingPunct="1"/>
            <a:r>
              <a:rPr lang="en-US" altLang="en-US" sz="2400" dirty="0"/>
              <a:t>Step-wise attribute elimination:</a:t>
            </a:r>
          </a:p>
          <a:p>
            <a:pPr lvl="2" eaLnBrk="1" hangingPunct="1"/>
            <a:r>
              <a:rPr lang="en-US" altLang="en-US" sz="1800" dirty="0"/>
              <a:t>Repeatedly eliminate the worst attribute</a:t>
            </a:r>
          </a:p>
          <a:p>
            <a:pPr lvl="1" eaLnBrk="1" hangingPunct="1"/>
            <a:r>
              <a:rPr lang="en-US" altLang="en-US" sz="2400" dirty="0"/>
              <a:t>Best combined attribute selection and elimination</a:t>
            </a:r>
          </a:p>
          <a:p>
            <a:pPr lvl="1" eaLnBrk="1" hangingPunct="1"/>
            <a:r>
              <a:rPr lang="en-US" altLang="en-US" sz="2400" dirty="0"/>
              <a:t>Optimal branch and bound:</a:t>
            </a:r>
          </a:p>
          <a:p>
            <a:pPr lvl="2" eaLnBrk="1" hangingPunct="1"/>
            <a:r>
              <a:rPr lang="en-US" altLang="en-US" sz="1800" dirty="0">
                <a:sym typeface="Symbol" panose="05050102010706020507" pitchFamily="18" charset="2"/>
              </a:rPr>
              <a:t>Use attribute elimination and backtracking</a:t>
            </a:r>
            <a:endParaRPr lang="en-US" altLang="en-US" sz="1800" dirty="0"/>
          </a:p>
        </p:txBody>
      </p:sp>
      <p:sp>
        <p:nvSpPr>
          <p:cNvPr id="38914"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D31C2572-18BD-46E2-94BD-3EDE5F5D5A66}" type="slidenum">
              <a:rPr lang="en-US" altLang="en-US" sz="900"/>
              <a:pPr eaLnBrk="1" hangingPunct="1"/>
              <a:t>62</a:t>
            </a:fld>
            <a:endParaRPr lang="en-US" altLang="en-US" sz="900"/>
          </a:p>
        </p:txBody>
      </p:sp>
    </p:spTree>
    <p:extLst>
      <p:ext uri="{BB962C8B-B14F-4D97-AF65-F5344CB8AC3E}">
        <p14:creationId xmlns:p14="http://schemas.microsoft.com/office/powerpoint/2010/main" val="2609391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Reading</a:t>
            </a:r>
          </a:p>
        </p:txBody>
      </p:sp>
      <p:sp>
        <p:nvSpPr>
          <p:cNvPr id="3" name="Content Placeholder 2"/>
          <p:cNvSpPr>
            <a:spLocks noGrp="1"/>
          </p:cNvSpPr>
          <p:nvPr>
            <p:ph idx="1"/>
          </p:nvPr>
        </p:nvSpPr>
        <p:spPr/>
        <p:txBody>
          <a:bodyPr/>
          <a:lstStyle/>
          <a:p>
            <a:r>
              <a:rPr lang="en-US" dirty="0"/>
              <a:t>Decision Trees, </a:t>
            </a:r>
            <a:r>
              <a:rPr lang="en-US" dirty="0" err="1"/>
              <a:t>RandomForest</a:t>
            </a:r>
            <a:r>
              <a:rPr lang="en-US" dirty="0"/>
              <a:t>, Bagging, Boosting etc.</a:t>
            </a:r>
          </a:p>
        </p:txBody>
      </p:sp>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2348510821"/>
              </p:ext>
            </p:extLst>
          </p:nvPr>
        </p:nvGraphicFramePr>
        <p:xfrm>
          <a:off x="3352800" y="2743200"/>
          <a:ext cx="1450622" cy="1223962"/>
        </p:xfrm>
        <a:graphic>
          <a:graphicData uri="http://schemas.openxmlformats.org/presentationml/2006/ole">
            <mc:AlternateContent xmlns:mc="http://schemas.openxmlformats.org/markup-compatibility/2006">
              <mc:Choice xmlns:v="urn:schemas-microsoft-com:vml" Requires="v">
                <p:oleObj spid="_x0000_s14339" name="Presentation" showAsIcon="1" r:id="rId3" imgW="914400" imgH="771480" progId="PowerPoint.Show.12">
                  <p:embed/>
                </p:oleObj>
              </mc:Choice>
              <mc:Fallback>
                <p:oleObj name="Presentation" showAsIcon="1" r:id="rId3" imgW="914400" imgH="771480" progId="PowerPoint.Show.12">
                  <p:embed/>
                  <p:pic>
                    <p:nvPicPr>
                      <p:cNvPr id="0" name=""/>
                      <p:cNvPicPr/>
                      <p:nvPr/>
                    </p:nvPicPr>
                    <p:blipFill>
                      <a:blip r:embed="rId4"/>
                      <a:stretch>
                        <a:fillRect/>
                      </a:stretch>
                    </p:blipFill>
                    <p:spPr>
                      <a:xfrm>
                        <a:off x="3352800" y="2743200"/>
                        <a:ext cx="1450622" cy="1223962"/>
                      </a:xfrm>
                      <a:prstGeom prst="rect">
                        <a:avLst/>
                      </a:prstGeom>
                    </p:spPr>
                  </p:pic>
                </p:oleObj>
              </mc:Fallback>
            </mc:AlternateContent>
          </a:graphicData>
        </a:graphic>
      </p:graphicFrame>
    </p:spTree>
    <p:extLst>
      <p:ext uri="{BB962C8B-B14F-4D97-AF65-F5344CB8AC3E}">
        <p14:creationId xmlns:p14="http://schemas.microsoft.com/office/powerpoint/2010/main" val="1295475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Text Placeholder 2"/>
          <p:cNvSpPr>
            <a:spLocks noGrp="1"/>
          </p:cNvSpPr>
          <p:nvPr>
            <p:ph type="body" sz="quarter" idx="13"/>
          </p:nvPr>
        </p:nvSpPr>
        <p:spPr/>
        <p:txBody>
          <a:bodyPr/>
          <a:lstStyle/>
          <a:p>
            <a:r>
              <a:rPr lang="en-US" dirty="0"/>
              <a:t>MOBILE PRICING PREDICTION</a:t>
            </a:r>
          </a:p>
        </p:txBody>
      </p:sp>
      <p:sp>
        <p:nvSpPr>
          <p:cNvPr id="4" name="Text Placeholder 3"/>
          <p:cNvSpPr>
            <a:spLocks noGrp="1"/>
          </p:cNvSpPr>
          <p:nvPr>
            <p:ph type="body" sz="quarter" idx="14"/>
          </p:nvPr>
        </p:nvSpPr>
        <p:spPr/>
        <p:txBody>
          <a:bodyPr/>
          <a:lstStyle/>
          <a:p>
            <a:r>
              <a:rPr lang="en-US" dirty="0"/>
              <a:t>FE CASE STUDY</a:t>
            </a:r>
          </a:p>
        </p:txBody>
      </p:sp>
      <p:graphicFrame>
        <p:nvGraphicFramePr>
          <p:cNvPr id="5" name="Object 4"/>
          <p:cNvGraphicFramePr>
            <a:graphicFrameLocks noChangeAspect="1"/>
          </p:cNvGraphicFramePr>
          <p:nvPr/>
        </p:nvGraphicFramePr>
        <p:xfrm>
          <a:off x="3133725" y="2627980"/>
          <a:ext cx="1981200" cy="1671638"/>
        </p:xfrm>
        <a:graphic>
          <a:graphicData uri="http://schemas.openxmlformats.org/presentationml/2006/ole">
            <mc:AlternateContent xmlns:mc="http://schemas.openxmlformats.org/markup-compatibility/2006">
              <mc:Choice xmlns:v="urn:schemas-microsoft-com:vml" Requires="v">
                <p:oleObj spid="_x0000_s13317" name="Packager Shell Object" showAsIcon="1" r:id="rId3" imgW="914400" imgH="771480" progId="Package">
                  <p:embed/>
                </p:oleObj>
              </mc:Choice>
              <mc:Fallback>
                <p:oleObj name="Packager Shell Object" showAsIcon="1" r:id="rId3" imgW="914400" imgH="771480" progId="Package">
                  <p:embed/>
                  <p:pic>
                    <p:nvPicPr>
                      <p:cNvPr id="5" name="Object 4"/>
                      <p:cNvPicPr/>
                      <p:nvPr/>
                    </p:nvPicPr>
                    <p:blipFill>
                      <a:blip r:embed="rId4"/>
                      <a:stretch>
                        <a:fillRect/>
                      </a:stretch>
                    </p:blipFill>
                    <p:spPr>
                      <a:xfrm>
                        <a:off x="3133725" y="2627980"/>
                        <a:ext cx="1981200" cy="1671638"/>
                      </a:xfrm>
                      <a:prstGeom prst="rect">
                        <a:avLst/>
                      </a:prstGeom>
                    </p:spPr>
                  </p:pic>
                </p:oleObj>
              </mc:Fallback>
            </mc:AlternateContent>
          </a:graphicData>
        </a:graphic>
      </p:graphicFrame>
    </p:spTree>
    <p:extLst>
      <p:ext uri="{BB962C8B-B14F-4D97-AF65-F5344CB8AC3E}">
        <p14:creationId xmlns:p14="http://schemas.microsoft.com/office/powerpoint/2010/main" val="1603677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Text Pre-processing	</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1592268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Data Preprocessing</a:t>
            </a:r>
          </a:p>
        </p:txBody>
      </p:sp>
      <p:sp>
        <p:nvSpPr>
          <p:cNvPr id="3" name="Text Placeholder 2"/>
          <p:cNvSpPr>
            <a:spLocks noGrp="1"/>
          </p:cNvSpPr>
          <p:nvPr>
            <p:ph type="body" sz="quarter" idx="13"/>
          </p:nvPr>
        </p:nvSpPr>
        <p:spPr>
          <a:xfrm>
            <a:off x="643304" y="2057401"/>
            <a:ext cx="7620000" cy="3600449"/>
          </a:xfrm>
        </p:spPr>
        <p:txBody>
          <a:bodyPr>
            <a:normAutofit lnSpcReduction="10000"/>
          </a:bodyPr>
          <a:lstStyle/>
          <a:p>
            <a:r>
              <a:rPr lang="en-US" sz="1600" dirty="0"/>
              <a:t>Tokenization — convert sentences to words</a:t>
            </a:r>
          </a:p>
          <a:p>
            <a:r>
              <a:rPr lang="en-US" sz="1600" dirty="0"/>
              <a:t>Removing unnecessary punctuation, tags</a:t>
            </a:r>
          </a:p>
          <a:p>
            <a:r>
              <a:rPr lang="en-US" sz="1600" dirty="0"/>
              <a:t>Removing stop words — frequent words such as ”the”, ”is”, etc. that do not have specific semantic</a:t>
            </a:r>
          </a:p>
          <a:p>
            <a:r>
              <a:rPr lang="en-US" sz="1600" dirty="0"/>
              <a:t>Stemming — words are reduced to a root by removing inflection through dropping unnecessary characters, usually a suffix.</a:t>
            </a:r>
          </a:p>
          <a:p>
            <a:r>
              <a:rPr lang="en-US" sz="1600" dirty="0"/>
              <a:t>Lemmatization — Another approach to remove inflection by determining the part of speech and utilizing detailed database of the language.</a:t>
            </a:r>
          </a:p>
          <a:p>
            <a:endParaRPr lang="en-US" sz="1600" dirty="0"/>
          </a:p>
          <a:p>
            <a:pPr marL="0" indent="0">
              <a:buNone/>
            </a:pPr>
            <a:r>
              <a:rPr lang="en-US" dirty="0"/>
              <a:t>We can use python to do many text preprocessing operations.</a:t>
            </a:r>
          </a:p>
          <a:p>
            <a:r>
              <a:rPr lang="en-US" dirty="0">
                <a:hlinkClick r:id="rId2"/>
              </a:rPr>
              <a:t>NLTK</a:t>
            </a:r>
            <a:r>
              <a:rPr lang="en-US" dirty="0"/>
              <a:t> — The Natural Language </a:t>
            </a:r>
            <a:r>
              <a:rPr lang="en-US" dirty="0" err="1"/>
              <a:t>ToolKit</a:t>
            </a:r>
            <a:r>
              <a:rPr lang="en-US" dirty="0"/>
              <a:t> is one of the best-known and most-used NLP libraries, useful for all sorts of tasks from t tokenization, stemming, tagging, parsing, and beyond</a:t>
            </a:r>
          </a:p>
          <a:p>
            <a:r>
              <a:rPr lang="en-US" dirty="0" err="1">
                <a:hlinkClick r:id="rId3"/>
              </a:rPr>
              <a:t>BeautifulSoup</a:t>
            </a:r>
            <a:r>
              <a:rPr lang="en-US" dirty="0"/>
              <a:t> — Library for extracting data from HTML and XML documents</a:t>
            </a:r>
          </a:p>
          <a:p>
            <a:endParaRPr lang="en-US" sz="1600" dirty="0"/>
          </a:p>
          <a:p>
            <a:endParaRPr lang="en-US" sz="1600" dirty="0"/>
          </a:p>
        </p:txBody>
      </p:sp>
      <p:sp>
        <p:nvSpPr>
          <p:cNvPr id="4" name="Text Placeholder 3"/>
          <p:cNvSpPr>
            <a:spLocks noGrp="1"/>
          </p:cNvSpPr>
          <p:nvPr>
            <p:ph type="body" sz="quarter" idx="14"/>
          </p:nvPr>
        </p:nvSpPr>
        <p:spPr/>
        <p:txBody>
          <a:bodyPr/>
          <a:lstStyle/>
          <a:p>
            <a:r>
              <a:rPr lang="en-US" dirty="0"/>
              <a:t>TEXTUAL DATA PRE PROCESSING</a:t>
            </a:r>
          </a:p>
        </p:txBody>
      </p:sp>
    </p:spTree>
    <p:extLst>
      <p:ext uri="{BB962C8B-B14F-4D97-AF65-F5344CB8AC3E}">
        <p14:creationId xmlns:p14="http://schemas.microsoft.com/office/powerpoint/2010/main" val="3110693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Feature Extraction</a:t>
            </a:r>
          </a:p>
        </p:txBody>
      </p:sp>
      <p:sp>
        <p:nvSpPr>
          <p:cNvPr id="3" name="Text Placeholder 2"/>
          <p:cNvSpPr>
            <a:spLocks noGrp="1"/>
          </p:cNvSpPr>
          <p:nvPr>
            <p:ph type="body" sz="quarter" idx="13"/>
          </p:nvPr>
        </p:nvSpPr>
        <p:spPr>
          <a:xfrm>
            <a:off x="643304" y="1600202"/>
            <a:ext cx="7620000" cy="3505198"/>
          </a:xfrm>
        </p:spPr>
        <p:txBody>
          <a:bodyPr>
            <a:normAutofit/>
          </a:bodyPr>
          <a:lstStyle/>
          <a:p>
            <a:r>
              <a:rPr lang="en-US" dirty="0"/>
              <a:t>The mapping from textual data to real valued vectors is called </a:t>
            </a:r>
            <a:r>
              <a:rPr lang="en-US" b="1" dirty="0"/>
              <a:t>feature extraction</a:t>
            </a:r>
            <a:r>
              <a:rPr lang="en-US" dirty="0"/>
              <a:t>.</a:t>
            </a:r>
          </a:p>
          <a:p>
            <a:r>
              <a:rPr lang="en-US" b="1" dirty="0"/>
              <a:t>Bag of Words (BOW):</a:t>
            </a:r>
            <a:r>
              <a:rPr lang="en-US" dirty="0"/>
              <a:t> We make the list of unique words in the text corpus called vocabulary. Then we can represent each sentence or document as a vector with each word represented as 1 for present and 0 for absent from the vocabulary. Another representation can be count the number of times each word appears in a document. The most popular approach is using the </a:t>
            </a:r>
            <a:r>
              <a:rPr lang="en-US" b="1" dirty="0"/>
              <a:t>Term Frequency-Inverse Document Frequency (TF-IDF)</a:t>
            </a:r>
            <a:r>
              <a:rPr lang="en-US" dirty="0"/>
              <a:t> technique.</a:t>
            </a:r>
          </a:p>
          <a:p>
            <a:r>
              <a:rPr lang="en-US" b="1" dirty="0"/>
              <a:t>Term Frequency (TF) </a:t>
            </a:r>
            <a:r>
              <a:rPr lang="en-US" dirty="0"/>
              <a:t>= (Number of times term t appears in a document)/(Number of terms in the document)</a:t>
            </a:r>
          </a:p>
          <a:p>
            <a:r>
              <a:rPr lang="en-US" b="1" dirty="0"/>
              <a:t>Inverse Document Frequency (IDF) =</a:t>
            </a:r>
            <a:r>
              <a:rPr lang="en-US" dirty="0"/>
              <a:t> log(N/n), where, N is the number of documents and n is the number of documents a term t has appeared in. The IDF of a rare word is high, whereas the IDF of a frequent word is likely to be low. Thus having the effect of highlighting words that are distinct.</a:t>
            </a:r>
          </a:p>
          <a:p>
            <a:r>
              <a:rPr lang="en-US" dirty="0"/>
              <a:t>We calculate </a:t>
            </a:r>
            <a:r>
              <a:rPr lang="en-US" b="1" dirty="0"/>
              <a:t>TF-IDF</a:t>
            </a:r>
            <a:r>
              <a:rPr lang="en-US" dirty="0"/>
              <a:t> value of a term as = TF * IDF</a:t>
            </a:r>
          </a:p>
          <a:p>
            <a:r>
              <a:rPr lang="en-US" dirty="0"/>
              <a:t>Let us take an example to calculate TF-IDF of a term in a document.</a:t>
            </a:r>
          </a:p>
        </p:txBody>
      </p:sp>
      <p:sp>
        <p:nvSpPr>
          <p:cNvPr id="4" name="Text Placeholder 3"/>
          <p:cNvSpPr>
            <a:spLocks noGrp="1"/>
          </p:cNvSpPr>
          <p:nvPr>
            <p:ph type="body" sz="quarter" idx="14"/>
          </p:nvPr>
        </p:nvSpPr>
        <p:spPr/>
        <p:txBody>
          <a:bodyPr/>
          <a:lstStyle/>
          <a:p>
            <a:r>
              <a:rPr lang="en-US" dirty="0"/>
              <a:t>Bag of Words</a:t>
            </a:r>
          </a:p>
        </p:txBody>
      </p:sp>
      <p:pic>
        <p:nvPicPr>
          <p:cNvPr id="1026" name="Picture 2" descr="https://miro.medium.com/max/424/1*S3jAdLlMm5w0AUXkhwSIz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004" y="4772024"/>
            <a:ext cx="4038600" cy="208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439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Feature Extraction (cont..)</a:t>
            </a:r>
          </a:p>
        </p:txBody>
      </p:sp>
      <p:sp>
        <p:nvSpPr>
          <p:cNvPr id="3" name="Text Placeholder 2"/>
          <p:cNvSpPr>
            <a:spLocks noGrp="1"/>
          </p:cNvSpPr>
          <p:nvPr>
            <p:ph type="body" sz="quarter" idx="13"/>
          </p:nvPr>
        </p:nvSpPr>
        <p:spPr>
          <a:xfrm>
            <a:off x="643304" y="1600202"/>
            <a:ext cx="7620000" cy="3809998"/>
          </a:xfrm>
        </p:spPr>
        <p:txBody>
          <a:bodyPr/>
          <a:lstStyle/>
          <a:p>
            <a:r>
              <a:rPr lang="en-US" b="1" dirty="0"/>
              <a:t>TF('beautiful',Document1) = 2/10, IDF('beautiful')=log(2/2) = 0</a:t>
            </a:r>
            <a:br>
              <a:rPr lang="en-US" b="1" dirty="0"/>
            </a:br>
            <a:r>
              <a:rPr lang="en-US" b="1" dirty="0"/>
              <a:t>TF(‘day’,Document1) = 5/10, IDF(‘day’)=log(2/1) = 0.30</a:t>
            </a:r>
            <a:br>
              <a:rPr lang="en-US" b="1" dirty="0"/>
            </a:br>
            <a:br>
              <a:rPr lang="en-US" b="1" dirty="0"/>
            </a:br>
            <a:r>
              <a:rPr lang="en-US" b="1" dirty="0"/>
              <a:t>TF-IDF(‘beautiful’, Document1) = (2/10)*0 = 0</a:t>
            </a:r>
            <a:br>
              <a:rPr lang="en-US" b="1" dirty="0"/>
            </a:br>
            <a:r>
              <a:rPr lang="en-US" b="1" dirty="0"/>
              <a:t>TF-IDF(‘day’, Document1) = (5/10)*0.30 = 0.15</a:t>
            </a:r>
          </a:p>
          <a:p>
            <a:r>
              <a:rPr lang="en-US" dirty="0"/>
              <a:t>As, you can see for Document1 , TF-IDF method heavily penalizes the word ‘beautiful’ but assigns greater weight to ‘day’. This is due to IDF part, which gives more weightage to the words that are distinct. In other words, ‘day’ is an important word for Document1 from the context of the entire corpus.</a:t>
            </a:r>
          </a:p>
          <a:p>
            <a:r>
              <a:rPr lang="en-US" dirty="0"/>
              <a:t>One of the major disadvantages of using BOW is that it discards word order thereby ignoring the context and in turn meaning of words in the document. </a:t>
            </a:r>
          </a:p>
          <a:p>
            <a:r>
              <a:rPr lang="en-US" dirty="0"/>
              <a:t>For natural language processing (NLP) maintaining the context of the words is of utmost importance. To solve this problem we use another approach called</a:t>
            </a:r>
            <a:r>
              <a:rPr lang="en-US" b="1" dirty="0"/>
              <a:t> </a:t>
            </a:r>
            <a:r>
              <a:rPr lang="en-US" dirty="0"/>
              <a:t>Word Embedding.</a:t>
            </a:r>
          </a:p>
        </p:txBody>
      </p:sp>
      <p:sp>
        <p:nvSpPr>
          <p:cNvPr id="4" name="Text Placeholder 3"/>
          <p:cNvSpPr>
            <a:spLocks noGrp="1"/>
          </p:cNvSpPr>
          <p:nvPr>
            <p:ph type="body" sz="quarter" idx="14"/>
          </p:nvPr>
        </p:nvSpPr>
        <p:spPr/>
        <p:txBody>
          <a:bodyPr/>
          <a:lstStyle/>
          <a:p>
            <a:r>
              <a:rPr lang="en-US" dirty="0"/>
              <a:t>Bag of Words (cont..)</a:t>
            </a:r>
          </a:p>
          <a:p>
            <a:endParaRPr lang="en-US" dirty="0"/>
          </a:p>
        </p:txBody>
      </p:sp>
    </p:spTree>
    <p:extLst>
      <p:ext uri="{BB962C8B-B14F-4D97-AF65-F5344CB8AC3E}">
        <p14:creationId xmlns:p14="http://schemas.microsoft.com/office/powerpoint/2010/main" val="103264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Embedding – Word2Vec</a:t>
            </a:r>
          </a:p>
        </p:txBody>
      </p:sp>
      <p:sp>
        <p:nvSpPr>
          <p:cNvPr id="3" name="Text Placeholder 2"/>
          <p:cNvSpPr>
            <a:spLocks noGrp="1"/>
          </p:cNvSpPr>
          <p:nvPr>
            <p:ph type="body" sz="quarter" idx="13"/>
          </p:nvPr>
        </p:nvSpPr>
        <p:spPr>
          <a:xfrm>
            <a:off x="643304" y="1600202"/>
            <a:ext cx="7620000" cy="4724398"/>
          </a:xfrm>
        </p:spPr>
        <p:txBody>
          <a:bodyPr/>
          <a:lstStyle/>
          <a:p>
            <a:r>
              <a:rPr lang="en-US" b="1" dirty="0"/>
              <a:t>Word Embedding: </a:t>
            </a:r>
            <a:r>
              <a:rPr lang="en-US" dirty="0"/>
              <a:t>It is a representation of text where words that have the same meaning have a similar representation. In other words it represents words in a coordinate system where related words, based on a corpus of relationships, are placed closer together.</a:t>
            </a:r>
          </a:p>
          <a:p>
            <a:r>
              <a:rPr lang="en-US" i="1" dirty="0"/>
              <a:t>Word </a:t>
            </a:r>
            <a:r>
              <a:rPr lang="en-US" i="1" dirty="0" err="1"/>
              <a:t>embeddings</a:t>
            </a:r>
            <a:r>
              <a:rPr lang="en-US" i="1" dirty="0"/>
              <a:t> encode each word into a vector that captures some sort of relation and similarity between words within the text corpus. This means even the variations of words like case, spelling, punctuation, and so on will be automatically learned. In turn, this can mean that some of the text cleaning steps described above may no longer be required.</a:t>
            </a:r>
            <a:endParaRPr lang="en-US" dirty="0"/>
          </a:p>
          <a:p>
            <a:endParaRPr lang="en-US" b="1" u="sng" dirty="0"/>
          </a:p>
          <a:p>
            <a:pPr marL="0" indent="0">
              <a:buNone/>
            </a:pPr>
            <a:r>
              <a:rPr lang="en-US" b="1" u="sng" dirty="0"/>
              <a:t>Word2Vec</a:t>
            </a:r>
          </a:p>
          <a:p>
            <a:pPr marL="0" indent="0">
              <a:buNone/>
            </a:pPr>
            <a:r>
              <a:rPr lang="en-US" dirty="0">
                <a:hlinkClick r:id="rId2"/>
              </a:rPr>
              <a:t>Word2vec </a:t>
            </a:r>
            <a:r>
              <a:rPr lang="en-US" dirty="0"/>
              <a:t>takes as its input a large corpus of text and produces a vector space with each unique word being assigned a corresponding vector in the space. Word vectors are positioned in the vector space such that words that share common contexts in the corpus are located in close proximity to one another in the space. Word2Vec is very famous at capturing meaning and demonstrating it on tasks like calculating analogy questions of the form </a:t>
            </a:r>
            <a:r>
              <a:rPr lang="en-US" i="1" dirty="0"/>
              <a:t>a</a:t>
            </a:r>
            <a:r>
              <a:rPr lang="en-US" dirty="0"/>
              <a:t> is to </a:t>
            </a:r>
            <a:r>
              <a:rPr lang="en-US" i="1" dirty="0"/>
              <a:t>b</a:t>
            </a:r>
            <a:r>
              <a:rPr lang="en-US" dirty="0"/>
              <a:t> as </a:t>
            </a:r>
            <a:r>
              <a:rPr lang="en-US" i="1" dirty="0"/>
              <a:t>c</a:t>
            </a:r>
            <a:r>
              <a:rPr lang="en-US" dirty="0"/>
              <a:t> is to </a:t>
            </a:r>
            <a:r>
              <a:rPr lang="en-US" i="1" dirty="0"/>
              <a:t>?</a:t>
            </a:r>
            <a:r>
              <a:rPr lang="en-US" dirty="0"/>
              <a:t>. For example, </a:t>
            </a:r>
            <a:r>
              <a:rPr lang="en-US" i="1" dirty="0"/>
              <a:t>man</a:t>
            </a:r>
            <a:r>
              <a:rPr lang="en-US" dirty="0"/>
              <a:t> is to </a:t>
            </a:r>
            <a:r>
              <a:rPr lang="en-US" i="1" dirty="0"/>
              <a:t>woman</a:t>
            </a:r>
            <a:r>
              <a:rPr lang="en-US" dirty="0"/>
              <a:t> as </a:t>
            </a:r>
            <a:r>
              <a:rPr lang="en-US" i="1" dirty="0"/>
              <a:t>uncle</a:t>
            </a:r>
            <a:r>
              <a:rPr lang="en-US" dirty="0"/>
              <a:t> is to </a:t>
            </a:r>
            <a:r>
              <a:rPr lang="en-US" i="1" dirty="0"/>
              <a:t>?</a:t>
            </a:r>
            <a:r>
              <a:rPr lang="en-US" dirty="0"/>
              <a:t> (</a:t>
            </a:r>
            <a:r>
              <a:rPr lang="en-US" i="1" dirty="0"/>
              <a:t>aunt</a:t>
            </a:r>
            <a:r>
              <a:rPr lang="en-US" dirty="0"/>
              <a:t>) using a simple vector offset method based on cosine distance. </a:t>
            </a:r>
            <a:endParaRPr lang="en-US" b="1" u="sng" dirty="0"/>
          </a:p>
          <a:p>
            <a:endParaRPr lang="en-US" dirty="0"/>
          </a:p>
        </p:txBody>
      </p:sp>
      <p:sp>
        <p:nvSpPr>
          <p:cNvPr id="4" name="Text Placeholder 3"/>
          <p:cNvSpPr>
            <a:spLocks noGrp="1"/>
          </p:cNvSpPr>
          <p:nvPr>
            <p:ph type="body" sz="quarter" idx="14"/>
          </p:nvPr>
        </p:nvSpPr>
        <p:spPr/>
        <p:txBody>
          <a:bodyPr/>
          <a:lstStyle/>
          <a:p>
            <a:r>
              <a:rPr lang="en-US" dirty="0"/>
              <a:t>Word Embedding</a:t>
            </a:r>
          </a:p>
        </p:txBody>
      </p:sp>
      <p:pic>
        <p:nvPicPr>
          <p:cNvPr id="2050" name="Picture 2" descr="https://miro.medium.com/max/262/1*YG622JLh0bLaX4ushe4D2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105400"/>
            <a:ext cx="2133600" cy="159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980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935" y="160569"/>
            <a:ext cx="7373065" cy="764364"/>
          </a:xfrm>
        </p:spPr>
        <p:txBody>
          <a:bodyPr>
            <a:normAutofit fontScale="90000"/>
          </a:bodyPr>
          <a:lstStyle/>
          <a:p>
            <a:pPr algn="l"/>
            <a:r>
              <a:rPr lang="en-US" dirty="0"/>
              <a:t>Motivation for Feature Engineering – Case Study - 3</a:t>
            </a:r>
          </a:p>
        </p:txBody>
      </p:sp>
      <p:sp>
        <p:nvSpPr>
          <p:cNvPr id="6" name="Text Placeholder 2"/>
          <p:cNvSpPr>
            <a:spLocks noGrp="1"/>
          </p:cNvSpPr>
          <p:nvPr>
            <p:ph type="body" sz="quarter" idx="13"/>
          </p:nvPr>
        </p:nvSpPr>
        <p:spPr>
          <a:xfrm>
            <a:off x="289083" y="2603924"/>
            <a:ext cx="8397717" cy="971550"/>
          </a:xfrm>
        </p:spPr>
        <p:txBody>
          <a:bodyPr>
            <a:normAutofit fontScale="85000" lnSpcReduction="20000"/>
          </a:bodyPr>
          <a:lstStyle/>
          <a:p>
            <a:pPr>
              <a:lnSpc>
                <a:spcPct val="160000"/>
              </a:lnSpc>
              <a:buFont typeface="Wingdings" panose="05000000000000000000" pitchFamily="2" charset="2"/>
              <a:buChar char="Ø"/>
            </a:pPr>
            <a:r>
              <a:rPr lang="en-US" sz="1800" dirty="0">
                <a:solidFill>
                  <a:srgbClr val="FF0000"/>
                </a:solidFill>
                <a:latin typeface="Helvetica" panose="020B0604020202020204" pitchFamily="34" charset="0"/>
                <a:cs typeface="Helvetica" panose="020B0604020202020204" pitchFamily="34" charset="0"/>
              </a:rPr>
              <a:t>Data set: </a:t>
            </a:r>
            <a:r>
              <a:rPr lang="en-US" altLang="en-US" sz="1800" dirty="0">
                <a:solidFill>
                  <a:srgbClr val="141414"/>
                </a:solidFill>
                <a:latin typeface="Helvetica" panose="020B0604020202020204" pitchFamily="34" charset="0"/>
                <a:cs typeface="Helvetica" panose="020B0604020202020204" pitchFamily="34" charset="0"/>
              </a:rPr>
              <a:t>The set contains around 100 million rows and 35 features has the following features:</a:t>
            </a:r>
            <a:br>
              <a:rPr lang="en-US" altLang="en-US" dirty="0">
                <a:solidFill>
                  <a:srgbClr val="141414"/>
                </a:solidFill>
                <a:latin typeface="Helvetica" panose="020B0604020202020204" pitchFamily="34" charset="0"/>
                <a:cs typeface="Helvetica" panose="020B0604020202020204" pitchFamily="34" charset="0"/>
              </a:rPr>
            </a:br>
            <a:endParaRPr lang="en-US" dirty="0">
              <a:latin typeface="Helvetica" panose="020B0604020202020204" pitchFamily="34" charset="0"/>
              <a:cs typeface="Helvetica" panose="020B0604020202020204" pitchFamily="34" charset="0"/>
            </a:endParaRPr>
          </a:p>
        </p:txBody>
      </p:sp>
      <p:sp>
        <p:nvSpPr>
          <p:cNvPr id="7" name="Text Placeholder 3"/>
          <p:cNvSpPr>
            <a:spLocks noGrp="1"/>
          </p:cNvSpPr>
          <p:nvPr>
            <p:ph type="body" sz="quarter" idx="14"/>
          </p:nvPr>
        </p:nvSpPr>
        <p:spPr>
          <a:xfrm>
            <a:off x="246935" y="1714501"/>
            <a:ext cx="8397717" cy="628649"/>
          </a:xfrm>
        </p:spPr>
        <p:txBody>
          <a:bodyPr>
            <a:noAutofit/>
          </a:bodyPr>
          <a:lstStyle/>
          <a:p>
            <a:pPr marL="257175" indent="-257175">
              <a:lnSpc>
                <a:spcPct val="150000"/>
              </a:lnSpc>
              <a:buFont typeface="Wingdings" panose="05000000000000000000" pitchFamily="2" charset="2"/>
              <a:buChar char="Ø"/>
            </a:pPr>
            <a:r>
              <a:rPr lang="en-US" dirty="0">
                <a:solidFill>
                  <a:srgbClr val="FF0000"/>
                </a:solidFill>
              </a:rPr>
              <a:t>Problem Definition: </a:t>
            </a:r>
            <a:r>
              <a:rPr lang="en-US" b="0" dirty="0"/>
              <a:t>Given a data set of cancer patients and the tests they have undergone to predict whether a patient will have cancer or not.</a:t>
            </a:r>
            <a:endParaRPr lang="en-US" dirty="0"/>
          </a:p>
        </p:txBody>
      </p:sp>
      <p:graphicFrame>
        <p:nvGraphicFramePr>
          <p:cNvPr id="9" name="Table 8"/>
          <p:cNvGraphicFramePr>
            <a:graphicFrameLocks noGrp="1"/>
          </p:cNvGraphicFramePr>
          <p:nvPr/>
        </p:nvGraphicFramePr>
        <p:xfrm>
          <a:off x="2286000" y="3107872"/>
          <a:ext cx="1657350" cy="278130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3787114061"/>
                    </a:ext>
                  </a:extLst>
                </a:gridCol>
              </a:tblGrid>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Patient id</a:t>
                      </a:r>
                    </a:p>
                  </a:txBody>
                  <a:tcPr marL="68580" marR="68580" marT="34290" marB="34290"/>
                </a:tc>
                <a:extLst>
                  <a:ext uri="{0D108BD9-81ED-4DB2-BD59-A6C34878D82A}">
                    <a16:rowId xmlns:a16="http://schemas.microsoft.com/office/drawing/2014/main" val="3686782733"/>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Name</a:t>
                      </a:r>
                    </a:p>
                  </a:txBody>
                  <a:tcPr marL="68580" marR="68580" marT="34290" marB="34290"/>
                </a:tc>
                <a:extLst>
                  <a:ext uri="{0D108BD9-81ED-4DB2-BD59-A6C34878D82A}">
                    <a16:rowId xmlns:a16="http://schemas.microsoft.com/office/drawing/2014/main" val="3197649736"/>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Age</a:t>
                      </a:r>
                    </a:p>
                  </a:txBody>
                  <a:tcPr marL="68580" marR="68580" marT="34290" marB="34290"/>
                </a:tc>
                <a:extLst>
                  <a:ext uri="{0D108BD9-81ED-4DB2-BD59-A6C34878D82A}">
                    <a16:rowId xmlns:a16="http://schemas.microsoft.com/office/drawing/2014/main" val="1906096335"/>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Gender</a:t>
                      </a:r>
                    </a:p>
                  </a:txBody>
                  <a:tcPr marL="68580" marR="68580" marT="34290" marB="34290"/>
                </a:tc>
                <a:extLst>
                  <a:ext uri="{0D108BD9-81ED-4DB2-BD59-A6C34878D82A}">
                    <a16:rowId xmlns:a16="http://schemas.microsoft.com/office/drawing/2014/main" val="307587433"/>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Profession</a:t>
                      </a:r>
                    </a:p>
                  </a:txBody>
                  <a:tcPr marL="68580" marR="68580" marT="34290" marB="34290"/>
                </a:tc>
                <a:extLst>
                  <a:ext uri="{0D108BD9-81ED-4DB2-BD59-A6C34878D82A}">
                    <a16:rowId xmlns:a16="http://schemas.microsoft.com/office/drawing/2014/main" val="747618677"/>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Martial status</a:t>
                      </a:r>
                    </a:p>
                  </a:txBody>
                  <a:tcPr marL="68580" marR="68580" marT="34290" marB="34290"/>
                </a:tc>
                <a:extLst>
                  <a:ext uri="{0D108BD9-81ED-4DB2-BD59-A6C34878D82A}">
                    <a16:rowId xmlns:a16="http://schemas.microsoft.com/office/drawing/2014/main" val="595199893"/>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Biopsy  </a:t>
                      </a:r>
                    </a:p>
                  </a:txBody>
                  <a:tcPr marL="68580" marR="68580" marT="34290" marB="34290"/>
                </a:tc>
                <a:extLst>
                  <a:ext uri="{0D108BD9-81ED-4DB2-BD59-A6C34878D82A}">
                    <a16:rowId xmlns:a16="http://schemas.microsoft.com/office/drawing/2014/main" val="3297659444"/>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Endoscopy</a:t>
                      </a:r>
                    </a:p>
                  </a:txBody>
                  <a:tcPr marL="68580" marR="68580" marT="34290" marB="34290"/>
                </a:tc>
                <a:extLst>
                  <a:ext uri="{0D108BD9-81ED-4DB2-BD59-A6C34878D82A}">
                    <a16:rowId xmlns:a16="http://schemas.microsoft.com/office/drawing/2014/main" val="3011846323"/>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Diagnostic Imaging</a:t>
                      </a:r>
                    </a:p>
                  </a:txBody>
                  <a:tcPr marL="68580" marR="68580" marT="34290" marB="34290"/>
                </a:tc>
                <a:extLst>
                  <a:ext uri="{0D108BD9-81ED-4DB2-BD59-A6C34878D82A}">
                    <a16:rowId xmlns:a16="http://schemas.microsoft.com/office/drawing/2014/main" val="3611834954"/>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Blood Tests</a:t>
                      </a:r>
                    </a:p>
                  </a:txBody>
                  <a:tcPr marL="68580" marR="68580" marT="34290" marB="34290"/>
                </a:tc>
                <a:extLst>
                  <a:ext uri="{0D108BD9-81ED-4DB2-BD59-A6C34878D82A}">
                    <a16:rowId xmlns:a16="http://schemas.microsoft.com/office/drawing/2014/main" val="1282104771"/>
                  </a:ext>
                </a:extLst>
              </a:tr>
            </a:tbl>
          </a:graphicData>
        </a:graphic>
      </p:graphicFrame>
      <p:graphicFrame>
        <p:nvGraphicFramePr>
          <p:cNvPr id="10" name="Table 9"/>
          <p:cNvGraphicFramePr>
            <a:graphicFrameLocks noGrp="1"/>
          </p:cNvGraphicFramePr>
          <p:nvPr/>
        </p:nvGraphicFramePr>
        <p:xfrm>
          <a:off x="5754649" y="3450735"/>
          <a:ext cx="1353265" cy="1647899"/>
        </p:xfrm>
        <a:graphic>
          <a:graphicData uri="http://schemas.openxmlformats.org/drawingml/2006/table">
            <a:tbl>
              <a:tblPr firstRow="1" bandRow="1">
                <a:tableStyleId>{5C22544A-7EE6-4342-B048-85BDC9FD1C3A}</a:tableStyleId>
              </a:tblPr>
              <a:tblGrid>
                <a:gridCol w="1353265">
                  <a:extLst>
                    <a:ext uri="{9D8B030D-6E8A-4147-A177-3AD203B41FA5}">
                      <a16:colId xmlns:a16="http://schemas.microsoft.com/office/drawing/2014/main" val="3787114061"/>
                    </a:ext>
                  </a:extLst>
                </a:gridCol>
              </a:tblGrid>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Patient id</a:t>
                      </a:r>
                    </a:p>
                  </a:txBody>
                  <a:tcPr marL="68580" marR="68580" marT="34290" marB="34290"/>
                </a:tc>
                <a:extLst>
                  <a:ext uri="{0D108BD9-81ED-4DB2-BD59-A6C34878D82A}">
                    <a16:rowId xmlns:a16="http://schemas.microsoft.com/office/drawing/2014/main" val="3686782733"/>
                  </a:ext>
                </a:extLst>
              </a:tr>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Age</a:t>
                      </a:r>
                    </a:p>
                  </a:txBody>
                  <a:tcPr marL="68580" marR="68580" marT="34290" marB="34290"/>
                </a:tc>
                <a:extLst>
                  <a:ext uri="{0D108BD9-81ED-4DB2-BD59-A6C34878D82A}">
                    <a16:rowId xmlns:a16="http://schemas.microsoft.com/office/drawing/2014/main" val="3197649736"/>
                  </a:ext>
                </a:extLst>
              </a:tr>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Gender</a:t>
                      </a:r>
                    </a:p>
                  </a:txBody>
                  <a:tcPr marL="68580" marR="68580" marT="34290" marB="34290"/>
                </a:tc>
                <a:extLst>
                  <a:ext uri="{0D108BD9-81ED-4DB2-BD59-A6C34878D82A}">
                    <a16:rowId xmlns:a16="http://schemas.microsoft.com/office/drawing/2014/main" val="747618677"/>
                  </a:ext>
                </a:extLst>
              </a:tr>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Biopsy  </a:t>
                      </a:r>
                    </a:p>
                  </a:txBody>
                  <a:tcPr marL="68580" marR="68580" marT="34290" marB="34290"/>
                </a:tc>
                <a:extLst>
                  <a:ext uri="{0D108BD9-81ED-4DB2-BD59-A6C34878D82A}">
                    <a16:rowId xmlns:a16="http://schemas.microsoft.com/office/drawing/2014/main" val="595199893"/>
                  </a:ext>
                </a:extLst>
              </a:tr>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Blood Tests</a:t>
                      </a:r>
                    </a:p>
                  </a:txBody>
                  <a:tcPr marL="68580" marR="68580" marT="34290" marB="34290"/>
                </a:tc>
                <a:extLst>
                  <a:ext uri="{0D108BD9-81ED-4DB2-BD59-A6C34878D82A}">
                    <a16:rowId xmlns:a16="http://schemas.microsoft.com/office/drawing/2014/main" val="3297659444"/>
                  </a:ext>
                </a:extLst>
              </a:tr>
              <a:tr h="390599">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Endoscopy</a:t>
                      </a:r>
                    </a:p>
                  </a:txBody>
                  <a:tcPr marL="68580" marR="68580" marT="34290" marB="34290"/>
                </a:tc>
                <a:extLst>
                  <a:ext uri="{0D108BD9-81ED-4DB2-BD59-A6C34878D82A}">
                    <a16:rowId xmlns:a16="http://schemas.microsoft.com/office/drawing/2014/main" val="3011846323"/>
                  </a:ext>
                </a:extLst>
              </a:tr>
            </a:tbl>
          </a:graphicData>
        </a:graphic>
      </p:graphicFrame>
      <p:sp>
        <p:nvSpPr>
          <p:cNvPr id="11" name="Right Arrow 10"/>
          <p:cNvSpPr/>
          <p:nvPr/>
        </p:nvSpPr>
        <p:spPr>
          <a:xfrm>
            <a:off x="3943350" y="4183323"/>
            <a:ext cx="1821928"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4064793" y="3934043"/>
            <a:ext cx="1627369" cy="300082"/>
          </a:xfrm>
          <a:prstGeom prst="rect">
            <a:avLst/>
          </a:prstGeom>
        </p:spPr>
        <p:txBody>
          <a:bodyPr wrap="none">
            <a:spAutoFit/>
          </a:bodyPr>
          <a:lstStyle/>
          <a:p>
            <a:r>
              <a:rPr lang="en-US" sz="1350" b="1" dirty="0">
                <a:solidFill>
                  <a:srgbClr val="FF0000"/>
                </a:solidFill>
                <a:latin typeface="Helvetica" panose="020B0604020202020204" pitchFamily="34" charset="0"/>
                <a:cs typeface="Helvetica" panose="020B0604020202020204" pitchFamily="34" charset="0"/>
              </a:rPr>
              <a:t>Feature Selection</a:t>
            </a:r>
          </a:p>
        </p:txBody>
      </p:sp>
    </p:spTree>
    <p:extLst>
      <p:ext uri="{BB962C8B-B14F-4D97-AF65-F5344CB8AC3E}">
        <p14:creationId xmlns:p14="http://schemas.microsoft.com/office/powerpoint/2010/main" val="1209694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Embedding – Glove</a:t>
            </a:r>
          </a:p>
        </p:txBody>
      </p:sp>
      <p:sp>
        <p:nvSpPr>
          <p:cNvPr id="3" name="Text Placeholder 2"/>
          <p:cNvSpPr>
            <a:spLocks noGrp="1"/>
          </p:cNvSpPr>
          <p:nvPr>
            <p:ph type="body" sz="quarter" idx="13"/>
          </p:nvPr>
        </p:nvSpPr>
        <p:spPr>
          <a:xfrm>
            <a:off x="643304" y="1600202"/>
            <a:ext cx="7620000" cy="4876798"/>
          </a:xfrm>
        </p:spPr>
        <p:txBody>
          <a:bodyPr/>
          <a:lstStyle/>
          <a:p>
            <a:r>
              <a:rPr lang="en-US" dirty="0"/>
              <a:t>The Global Vectors for Word Representation, or </a:t>
            </a:r>
            <a:r>
              <a:rPr lang="en-US" dirty="0" err="1">
                <a:hlinkClick r:id="rId2"/>
              </a:rPr>
              <a:t>GloVe</a:t>
            </a:r>
            <a:r>
              <a:rPr lang="en-US" dirty="0"/>
              <a:t>, algorithm is an extension to the word2vec method for efficiently learning word vectors. </a:t>
            </a:r>
            <a:r>
              <a:rPr lang="en-US" dirty="0" err="1"/>
              <a:t>GloVe</a:t>
            </a:r>
            <a:r>
              <a:rPr lang="en-US" dirty="0"/>
              <a:t> constructs an explicit word-context or word co-occurrence matrix using statistics across the whole text corpus. The result is a learning model that may result in generally better word embedding.</a:t>
            </a:r>
          </a:p>
          <a:p>
            <a:r>
              <a:rPr lang="en-US" dirty="0"/>
              <a:t>Consider the following example:</a:t>
            </a:r>
          </a:p>
          <a:p>
            <a:endParaRPr lang="en-US" dirty="0"/>
          </a:p>
          <a:p>
            <a:endParaRPr lang="en-US" dirty="0"/>
          </a:p>
          <a:p>
            <a:endParaRPr lang="en-US" dirty="0"/>
          </a:p>
          <a:p>
            <a:endParaRPr lang="en-US" dirty="0"/>
          </a:p>
          <a:p>
            <a:endParaRPr lang="en-US" dirty="0"/>
          </a:p>
          <a:p>
            <a:endParaRPr lang="en-US" dirty="0"/>
          </a:p>
          <a:p>
            <a:r>
              <a:rPr lang="en-US" i="1" dirty="0"/>
              <a:t>Target words:</a:t>
            </a:r>
            <a:r>
              <a:rPr lang="en-US" dirty="0"/>
              <a:t> ice, steam</a:t>
            </a:r>
            <a:br>
              <a:rPr lang="en-US" dirty="0"/>
            </a:br>
            <a:r>
              <a:rPr lang="en-US" i="1" dirty="0"/>
              <a:t>Probe words:</a:t>
            </a:r>
            <a:r>
              <a:rPr lang="en-US" dirty="0"/>
              <a:t> solid, gas, water, fashion</a:t>
            </a:r>
          </a:p>
          <a:p>
            <a:r>
              <a:rPr lang="en-US" dirty="0"/>
              <a:t>Let </a:t>
            </a:r>
            <a:r>
              <a:rPr lang="en-US" i="1" dirty="0"/>
              <a:t>P(</a:t>
            </a:r>
            <a:r>
              <a:rPr lang="en-US" i="1" dirty="0" err="1"/>
              <a:t>k|w</a:t>
            </a:r>
            <a:r>
              <a:rPr lang="en-US" i="1" dirty="0"/>
              <a:t>)</a:t>
            </a:r>
            <a:r>
              <a:rPr lang="en-US" dirty="0"/>
              <a:t> be the probability that the word </a:t>
            </a:r>
            <a:r>
              <a:rPr lang="en-US" i="1" dirty="0"/>
              <a:t>k</a:t>
            </a:r>
            <a:r>
              <a:rPr lang="en-US" dirty="0"/>
              <a:t> appears in the context of word </a:t>
            </a:r>
            <a:r>
              <a:rPr lang="en-US" i="1" dirty="0"/>
              <a:t>w</a:t>
            </a:r>
            <a:r>
              <a:rPr lang="en-US" dirty="0"/>
              <a:t>. Consider a word strongly related to </a:t>
            </a:r>
            <a:r>
              <a:rPr lang="en-US" i="1" dirty="0"/>
              <a:t>ice</a:t>
            </a:r>
            <a:r>
              <a:rPr lang="en-US" dirty="0"/>
              <a:t>, but not to </a:t>
            </a:r>
            <a:r>
              <a:rPr lang="en-US" i="1" dirty="0"/>
              <a:t>steam</a:t>
            </a:r>
            <a:r>
              <a:rPr lang="en-US" dirty="0"/>
              <a:t>, such as </a:t>
            </a:r>
            <a:r>
              <a:rPr lang="en-US" i="1" dirty="0"/>
              <a:t>solid</a:t>
            </a:r>
            <a:r>
              <a:rPr lang="en-US" dirty="0"/>
              <a:t>. </a:t>
            </a:r>
            <a:r>
              <a:rPr lang="en-US" i="1" dirty="0"/>
              <a:t>P(solid | ice)</a:t>
            </a:r>
            <a:r>
              <a:rPr lang="en-US" dirty="0"/>
              <a:t> will be relatively high, and </a:t>
            </a:r>
            <a:r>
              <a:rPr lang="en-US" i="1" dirty="0"/>
              <a:t>P(solid | steam)</a:t>
            </a:r>
            <a:r>
              <a:rPr lang="en-US" dirty="0"/>
              <a:t> will be relatively low. Thus the ratio of </a:t>
            </a:r>
            <a:r>
              <a:rPr lang="en-US" i="1" dirty="0"/>
              <a:t>P(solid | ice) / P(solid | steam)</a:t>
            </a:r>
            <a:r>
              <a:rPr lang="en-US" dirty="0"/>
              <a:t> will be large. If we take a word such as </a:t>
            </a:r>
            <a:r>
              <a:rPr lang="en-US" i="1" dirty="0"/>
              <a:t>gas</a:t>
            </a:r>
            <a:r>
              <a:rPr lang="en-US" dirty="0"/>
              <a:t> that is related to </a:t>
            </a:r>
            <a:r>
              <a:rPr lang="en-US" i="1" dirty="0"/>
              <a:t>steam</a:t>
            </a:r>
            <a:r>
              <a:rPr lang="en-US" dirty="0"/>
              <a:t> but not to </a:t>
            </a:r>
            <a:r>
              <a:rPr lang="en-US" i="1" dirty="0"/>
              <a:t>ice</a:t>
            </a:r>
            <a:r>
              <a:rPr lang="en-US" dirty="0"/>
              <a:t>, the ratio of </a:t>
            </a:r>
            <a:r>
              <a:rPr lang="en-US" i="1" dirty="0"/>
              <a:t>P(gas | ice) / P(gas | steam)</a:t>
            </a:r>
            <a:r>
              <a:rPr lang="en-US" dirty="0"/>
              <a:t> will instead be small. For a word related to both </a:t>
            </a:r>
            <a:r>
              <a:rPr lang="en-US" i="1" dirty="0"/>
              <a:t>ice</a:t>
            </a:r>
            <a:r>
              <a:rPr lang="en-US" dirty="0"/>
              <a:t> and </a:t>
            </a:r>
            <a:r>
              <a:rPr lang="en-US" i="1" dirty="0"/>
              <a:t>steam</a:t>
            </a:r>
            <a:r>
              <a:rPr lang="en-US" dirty="0"/>
              <a:t>, such as </a:t>
            </a:r>
            <a:r>
              <a:rPr lang="en-US" i="1" dirty="0"/>
              <a:t>water</a:t>
            </a:r>
            <a:r>
              <a:rPr lang="en-US" dirty="0"/>
              <a:t> we expect the ratio to be close to one. Refer </a:t>
            </a:r>
            <a:r>
              <a:rPr lang="en-US" dirty="0">
                <a:hlinkClick r:id="rId3"/>
              </a:rPr>
              <a:t>here </a:t>
            </a:r>
            <a:r>
              <a:rPr lang="en-US" dirty="0"/>
              <a:t>for more details.</a:t>
            </a:r>
          </a:p>
          <a:p>
            <a:endParaRPr lang="en-US" dirty="0"/>
          </a:p>
        </p:txBody>
      </p:sp>
      <p:sp>
        <p:nvSpPr>
          <p:cNvPr id="4" name="Text Placeholder 3"/>
          <p:cNvSpPr>
            <a:spLocks noGrp="1"/>
          </p:cNvSpPr>
          <p:nvPr>
            <p:ph type="body" sz="quarter" idx="14"/>
          </p:nvPr>
        </p:nvSpPr>
        <p:spPr/>
        <p:txBody>
          <a:bodyPr/>
          <a:lstStyle/>
          <a:p>
            <a:r>
              <a:rPr lang="en-US" dirty="0"/>
              <a:t>Glove</a:t>
            </a:r>
          </a:p>
        </p:txBody>
      </p:sp>
      <p:pic>
        <p:nvPicPr>
          <p:cNvPr id="3076" name="Picture 4" descr="https://miro.medium.com/max/899/1*dxuG0YGiwVloJ7fWPAx1ww@2x.png"/>
          <p:cNvPicPr>
            <a:picLocks noChangeAspect="1" noChangeArrowheads="1"/>
          </p:cNvPicPr>
          <p:nvPr/>
        </p:nvPicPr>
        <p:blipFill rotWithShape="1">
          <a:blip r:embed="rId4">
            <a:extLst>
              <a:ext uri="{28A0092B-C50C-407E-A947-70E740481C1C}">
                <a14:useLocalDpi xmlns:a14="http://schemas.microsoft.com/office/drawing/2010/main" val="0"/>
              </a:ext>
            </a:extLst>
          </a:blip>
          <a:srcRect b="9073"/>
          <a:stretch/>
        </p:blipFill>
        <p:spPr bwMode="auto">
          <a:xfrm>
            <a:off x="1174750" y="2806753"/>
            <a:ext cx="5899150" cy="138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304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3: Choosing ML Algorithms</a:t>
            </a:r>
          </a:p>
        </p:txBody>
      </p:sp>
      <p:sp>
        <p:nvSpPr>
          <p:cNvPr id="3" name="Text Placeholder 2"/>
          <p:cNvSpPr>
            <a:spLocks noGrp="1"/>
          </p:cNvSpPr>
          <p:nvPr>
            <p:ph type="body" sz="quarter" idx="13"/>
          </p:nvPr>
        </p:nvSpPr>
        <p:spPr>
          <a:xfrm>
            <a:off x="643304" y="1600202"/>
            <a:ext cx="7510096" cy="4952998"/>
          </a:xfrm>
        </p:spPr>
        <p:txBody>
          <a:bodyPr>
            <a:normAutofit/>
          </a:bodyPr>
          <a:lstStyle/>
          <a:p>
            <a:r>
              <a:rPr lang="en-US" sz="1600" dirty="0"/>
              <a:t>There are various approaches to building ML models for various text based applications depending on what is the problem space and data available.</a:t>
            </a:r>
          </a:p>
          <a:p>
            <a:r>
              <a:rPr lang="en-US" sz="1600" dirty="0"/>
              <a:t>Classical ML approaches like ‘Naive Bayes’ or ‘Support Vector Machines’ for spam filtering has been widely used. </a:t>
            </a:r>
          </a:p>
          <a:p>
            <a:r>
              <a:rPr lang="en-US" sz="1600" dirty="0"/>
              <a:t>Deep learning techniques are giving better results for NLP problems like sentiment analysis and language translation. Deep learning models are very slow to train and it has been seen that for simple text classification problems classical ML approaches as well give similar results with quicker training time.</a:t>
            </a:r>
          </a:p>
          <a:p>
            <a:endParaRPr lang="en-US" sz="1600" dirty="0"/>
          </a:p>
          <a:p>
            <a:endParaRPr lang="en-US" sz="1600" dirty="0"/>
          </a:p>
          <a:p>
            <a:r>
              <a:rPr lang="en-US" sz="1600" dirty="0"/>
              <a:t>References- </a:t>
            </a:r>
            <a:r>
              <a:rPr lang="en-US" sz="1600" dirty="0">
                <a:hlinkClick r:id="rId2"/>
              </a:rPr>
              <a:t>https://towardsdatascience.com/machine-learning-text-processing-1d5a2d638958</a:t>
            </a:r>
            <a:endParaRPr lang="en-US" sz="1600" dirty="0"/>
          </a:p>
          <a:p>
            <a:r>
              <a:rPr lang="en-US" sz="1600" dirty="0">
                <a:hlinkClick r:id="rId3"/>
              </a:rPr>
              <a:t>https://towardsdatascience.com/understanding-feature-engineering-part-3-traditional-methods-for-text-data-f6f7d70acd41</a:t>
            </a:r>
            <a:endParaRPr lang="en-US" sz="1600" dirty="0"/>
          </a:p>
        </p:txBody>
      </p:sp>
      <p:sp>
        <p:nvSpPr>
          <p:cNvPr id="4" name="Text Placeholder 3"/>
          <p:cNvSpPr>
            <a:spLocks noGrp="1"/>
          </p:cNvSpPr>
          <p:nvPr>
            <p:ph type="body" sz="quarter" idx="14"/>
          </p:nvPr>
        </p:nvSpPr>
        <p:spPr/>
        <p:txBody>
          <a:bodyPr/>
          <a:lstStyle/>
          <a:p>
            <a:r>
              <a:rPr lang="en-US" dirty="0"/>
              <a:t>Modelling</a:t>
            </a:r>
          </a:p>
        </p:txBody>
      </p:sp>
    </p:spTree>
    <p:extLst>
      <p:ext uri="{BB962C8B-B14F-4D97-AF65-F5344CB8AC3E}">
        <p14:creationId xmlns:p14="http://schemas.microsoft.com/office/powerpoint/2010/main" val="3385203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 – NLP STAGES</a:t>
            </a:r>
          </a:p>
        </p:txBody>
      </p:sp>
      <p:sp>
        <p:nvSpPr>
          <p:cNvPr id="4" name="Text Placeholder 3"/>
          <p:cNvSpPr>
            <a:spLocks noGrp="1"/>
          </p:cNvSpPr>
          <p:nvPr>
            <p:ph type="body" sz="quarter" idx="14"/>
          </p:nvPr>
        </p:nvSpPr>
        <p:spPr/>
        <p:txBody>
          <a:bodyPr/>
          <a:lstStyle/>
          <a:p>
            <a:r>
              <a:rPr lang="en-US" dirty="0"/>
              <a:t>NLP STAGES</a:t>
            </a:r>
          </a:p>
        </p:txBody>
      </p:sp>
      <p:pic>
        <p:nvPicPr>
          <p:cNvPr id="5" name="Picture 4" descr="https://datascience.foundation/img/pdf_images/the_source_of_natural_language_could_be__sound_or_tex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88" y="1600200"/>
            <a:ext cx="5371812"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descr="NLP St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600200"/>
            <a:ext cx="2815167" cy="38862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147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381000" y="1600202"/>
            <a:ext cx="8610600" cy="5105398"/>
          </a:xfrm>
        </p:spPr>
        <p:txBody>
          <a:bodyPr>
            <a:noAutofit/>
          </a:bodyPr>
          <a:lstStyle/>
          <a:p>
            <a:r>
              <a:rPr lang="en-US" sz="1400" b="1" dirty="0"/>
              <a:t>Phonological Analysis: </a:t>
            </a:r>
            <a:r>
              <a:rPr lang="en-US" sz="1400" dirty="0"/>
              <a:t>This level is applied only if the text origin is a speech. It deals with the interpretation of speech sounds within and across words. Speech sound might give a big hint about the meaning of a word or a sentence. It is study of organizing sound systematically. This requires a broad discussion and is out of scope of our current note.</a:t>
            </a:r>
          </a:p>
          <a:p>
            <a:r>
              <a:rPr lang="en-US" sz="1400" b="1" dirty="0"/>
              <a:t>Tokenization :</a:t>
            </a:r>
            <a:endParaRPr lang="en-US" sz="1600" b="1" dirty="0"/>
          </a:p>
          <a:p>
            <a:pPr marL="342900" lvl="1" indent="0">
              <a:buNone/>
            </a:pPr>
            <a:r>
              <a:rPr lang="en-US" b="1" dirty="0">
                <a:solidFill>
                  <a:srgbClr val="FF0000"/>
                </a:solidFill>
              </a:rPr>
              <a:t>Sentence Segmentation </a:t>
            </a:r>
            <a:r>
              <a:rPr lang="en-US" dirty="0"/>
              <a:t>                                                                                                                                    </a:t>
            </a:r>
          </a:p>
          <a:p>
            <a:pPr marL="342900" lvl="1" indent="0">
              <a:buNone/>
            </a:pPr>
            <a:r>
              <a:rPr lang="en-US" dirty="0"/>
              <a:t>To break the text apart into separate sentences. That gives us this:</a:t>
            </a:r>
          </a:p>
          <a:p>
            <a:pPr marL="342900" lvl="1" indent="0">
              <a:buNone/>
            </a:pPr>
            <a:r>
              <a:rPr lang="en-US" dirty="0"/>
              <a:t>“London is the capital and most populous city of England and the United Kingdom.”</a:t>
            </a:r>
          </a:p>
          <a:p>
            <a:pPr marL="342900" lvl="1" indent="0">
              <a:buNone/>
            </a:pPr>
            <a:r>
              <a:rPr lang="en-US" dirty="0"/>
              <a:t>“Standing on the River Thames in the south east of the island of Great Britain, London has been a major settlement for two millennia.”</a:t>
            </a:r>
          </a:p>
          <a:p>
            <a:pPr marL="342900" lvl="1" indent="0">
              <a:buNone/>
            </a:pPr>
            <a:r>
              <a:rPr lang="en-US" dirty="0"/>
              <a:t>“It was founded by the Romans, who named it </a:t>
            </a:r>
            <a:r>
              <a:rPr lang="en-US" dirty="0" err="1"/>
              <a:t>Londinium</a:t>
            </a:r>
            <a:r>
              <a:rPr lang="en-US" dirty="0"/>
              <a:t>.”</a:t>
            </a:r>
          </a:p>
          <a:p>
            <a:pPr marL="342900" lvl="1" indent="0">
              <a:buNone/>
            </a:pPr>
            <a:r>
              <a:rPr lang="en-US" dirty="0"/>
              <a:t>We can assume That each Sentence in English is a separate thought or idea. it will be a lot easier To write a program To understand a single Sentence than To understand a whole paragraph. Coding a Sentence Segmentation model can be as simple as splitting apart sentences whenever you see a punctuation mark. But modern NLP pipelines often use more complex techniques That work even when a document isn’t formatted cleanly.</a:t>
            </a:r>
          </a:p>
          <a:p>
            <a:pPr marL="342900" lvl="1" indent="0">
              <a:buNone/>
            </a:pPr>
            <a:endParaRPr lang="en-US" b="1" dirty="0">
              <a:solidFill>
                <a:srgbClr val="FF0000"/>
              </a:solidFill>
            </a:endParaRPr>
          </a:p>
          <a:p>
            <a:pPr marL="342900" lvl="1" indent="0">
              <a:buNone/>
            </a:pPr>
            <a:r>
              <a:rPr lang="en-US" b="1" dirty="0">
                <a:solidFill>
                  <a:srgbClr val="FF0000"/>
                </a:solidFill>
              </a:rPr>
              <a:t>Word Tokenization</a:t>
            </a:r>
          </a:p>
          <a:p>
            <a:pPr marL="342900" lvl="1" indent="0">
              <a:buNone/>
            </a:pPr>
            <a:r>
              <a:rPr lang="en-US" dirty="0"/>
              <a:t>Now that we’ve split our document into sentences, we can process them one at a time. Let’s start with the first sentence from our document:</a:t>
            </a:r>
          </a:p>
          <a:p>
            <a:pPr marL="342900" lvl="1" indent="0">
              <a:buNone/>
            </a:pPr>
            <a:r>
              <a:rPr lang="en-US" dirty="0"/>
              <a:t>“London is the capital and most populous city of England and the United Kingdom.”</a:t>
            </a:r>
          </a:p>
          <a:p>
            <a:pPr marL="342900" lvl="1" indent="0">
              <a:buNone/>
            </a:pPr>
            <a:r>
              <a:rPr lang="en-US" dirty="0"/>
              <a:t>The next step in our pipeline is to break this sentence into separate words or tokens. This is called tokenization. This is the result:</a:t>
            </a:r>
          </a:p>
          <a:p>
            <a:pPr marL="342900" lvl="1" indent="0">
              <a:buNone/>
            </a:pPr>
            <a:r>
              <a:rPr lang="en-US" dirty="0"/>
              <a:t>“London”, “is”, “ the”, “capital”, “and”, “most”, “populous”, “city”, “of”, “England”, “and”, “the”, “United”, “Kingdom”, “.”</a:t>
            </a:r>
          </a:p>
          <a:p>
            <a:pPr marL="342900" lvl="1" indent="0">
              <a:buNone/>
            </a:pPr>
            <a:r>
              <a:rPr lang="en-US" dirty="0"/>
              <a:t>Tokenization is easy to do in English. We’ll just split apart words whenever there’s a space between them. And we’ll also treat punctuation marks as separate tokens since punctuation also has meaning.</a:t>
            </a:r>
          </a:p>
        </p:txBody>
      </p:sp>
      <p:sp>
        <p:nvSpPr>
          <p:cNvPr id="4" name="Text Placeholder 3"/>
          <p:cNvSpPr>
            <a:spLocks noGrp="1"/>
          </p:cNvSpPr>
          <p:nvPr>
            <p:ph type="body" sz="quarter" idx="14"/>
          </p:nvPr>
        </p:nvSpPr>
        <p:spPr/>
        <p:txBody>
          <a:bodyPr/>
          <a:lstStyle/>
          <a:p>
            <a:r>
              <a:rPr lang="en-US" dirty="0"/>
              <a:t>NLP STAGES Explained</a:t>
            </a:r>
          </a:p>
        </p:txBody>
      </p:sp>
    </p:spTree>
    <p:extLst>
      <p:ext uri="{BB962C8B-B14F-4D97-AF65-F5344CB8AC3E}">
        <p14:creationId xmlns:p14="http://schemas.microsoft.com/office/powerpoint/2010/main" val="26081534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643304" y="1600202"/>
            <a:ext cx="7620000" cy="4038598"/>
          </a:xfrm>
        </p:spPr>
        <p:txBody>
          <a:bodyPr>
            <a:normAutofit/>
          </a:bodyPr>
          <a:lstStyle/>
          <a:p>
            <a:r>
              <a:rPr lang="en-US" dirty="0"/>
              <a:t>Deals with understanding distinct words according to their morphemes ( the smallest units of meanings) . Taking, for example, the word: “unhappiness ”. It can be broken down into three morphemes (prefix, stem, and suffix), with each conveying some form of meaning: the prefix un- refers to “not being”, while the suffix -ness refers to “a state of being”. The stem happy is considered as a free morpheme since it is a “word” in its own right. Bound morphemes (prefixes and suffixes) require a free morpheme to which it can be attached to, and can therefore not appear as a “word” on their own.</a:t>
            </a:r>
          </a:p>
          <a:p>
            <a:r>
              <a:rPr lang="en-US" b="1" dirty="0">
                <a:solidFill>
                  <a:srgbClr val="FF0000"/>
                </a:solidFill>
              </a:rPr>
              <a:t>Stemming: </a:t>
            </a:r>
            <a:r>
              <a:rPr lang="en-US" dirty="0"/>
              <a:t>Stemming is a rudimentary rule-based process of stripping the suffixes (“</a:t>
            </a:r>
            <a:r>
              <a:rPr lang="en-US" dirty="0" err="1"/>
              <a:t>ing</a:t>
            </a:r>
            <a:r>
              <a:rPr lang="en-US" dirty="0"/>
              <a:t>”, “</a:t>
            </a:r>
            <a:r>
              <a:rPr lang="en-US" dirty="0" err="1"/>
              <a:t>ly</a:t>
            </a:r>
            <a:r>
              <a:rPr lang="en-US" dirty="0"/>
              <a:t>”, “</a:t>
            </a:r>
            <a:r>
              <a:rPr lang="en-US" dirty="0" err="1"/>
              <a:t>es</a:t>
            </a:r>
            <a:r>
              <a:rPr lang="en-US" dirty="0"/>
              <a:t>”, “s” </a:t>
            </a:r>
            <a:r>
              <a:rPr lang="en-US" dirty="0" err="1"/>
              <a:t>etc</a:t>
            </a:r>
            <a:r>
              <a:rPr lang="en-US" dirty="0"/>
              <a:t>) from a word.</a:t>
            </a:r>
          </a:p>
          <a:p>
            <a:r>
              <a:rPr lang="en-US" b="1" dirty="0">
                <a:solidFill>
                  <a:srgbClr val="FF0000"/>
                </a:solidFill>
              </a:rPr>
              <a:t>Text Lemmatization: </a:t>
            </a:r>
            <a:r>
              <a:rPr lang="en-US" dirty="0"/>
              <a:t>Lemmatization, on the other hand, is an organized &amp; step by step procedure of obtaining the root form of the word, it makes use of vocabulary (dictionary importance of words) and morphological analysis (word structure and grammar relations).</a:t>
            </a:r>
          </a:p>
          <a:p>
            <a:pPr marL="342900" lvl="1" indent="0">
              <a:buNone/>
            </a:pPr>
            <a:r>
              <a:rPr lang="en-US" dirty="0"/>
              <a:t>In NLP, we call finding this process lemmatization — figuring out the most basic form or lemma of each word in the sentence.</a:t>
            </a:r>
          </a:p>
          <a:p>
            <a:pPr marL="342900" lvl="1" indent="0">
              <a:buNone/>
            </a:pPr>
            <a:r>
              <a:rPr lang="en-US" dirty="0"/>
              <a:t>a) Both sentences talk about the noun pony, but they are using different inflections. When working with text in a computer, it is helpful to know the base form of each word so that you know that both sentences are talking about the same concept. Otherwise the strings “pony” and “ponies” look like two totally different words to a computer.</a:t>
            </a:r>
          </a:p>
          <a:p>
            <a:pPr marL="342900" lvl="1" indent="0">
              <a:buNone/>
            </a:pPr>
            <a:r>
              <a:rPr lang="en-US" dirty="0"/>
              <a:t>b) The same thing applies to verbs. We can also lemmatize verbs by finding their root, unconjugated form. So “I had two ponies” becomes “I [have] two [pony].”</a:t>
            </a:r>
          </a:p>
          <a:p>
            <a:pPr lvl="1"/>
            <a:endParaRPr lang="en-US" dirty="0"/>
          </a:p>
        </p:txBody>
      </p:sp>
      <p:sp>
        <p:nvSpPr>
          <p:cNvPr id="4" name="Text Placeholder 3"/>
          <p:cNvSpPr>
            <a:spLocks noGrp="1"/>
          </p:cNvSpPr>
          <p:nvPr>
            <p:ph type="body" sz="quarter" idx="14"/>
          </p:nvPr>
        </p:nvSpPr>
        <p:spPr/>
        <p:txBody>
          <a:bodyPr/>
          <a:lstStyle/>
          <a:p>
            <a:r>
              <a:rPr lang="en-US" dirty="0"/>
              <a:t>MORPHOLOGICAL ANALYSIS</a:t>
            </a:r>
          </a:p>
        </p:txBody>
      </p:sp>
      <p:pic>
        <p:nvPicPr>
          <p:cNvPr id="5" name="Picture 4"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5700713"/>
            <a:ext cx="5524221" cy="85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27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contd..</a:t>
            </a:r>
          </a:p>
        </p:txBody>
      </p:sp>
      <p:sp>
        <p:nvSpPr>
          <p:cNvPr id="3" name="Text Placeholder 2"/>
          <p:cNvSpPr>
            <a:spLocks noGrp="1"/>
          </p:cNvSpPr>
          <p:nvPr>
            <p:ph type="body" sz="quarter" idx="13"/>
          </p:nvPr>
        </p:nvSpPr>
        <p:spPr>
          <a:xfrm>
            <a:off x="643304" y="1600203"/>
            <a:ext cx="7620000" cy="838198"/>
          </a:xfrm>
        </p:spPr>
        <p:txBody>
          <a:bodyPr/>
          <a:lstStyle/>
          <a:p>
            <a:r>
              <a:rPr lang="en-US" dirty="0"/>
              <a:t>It involves identifying and analyzing the structure of words. Lexicon of a language means the collection of words and phrases in a language. Lexical analysis is dividing the whole chunk of txt into paragraphs, sentences, and words. Here focus is to find individual meaning of words.</a:t>
            </a:r>
          </a:p>
        </p:txBody>
      </p:sp>
      <p:sp>
        <p:nvSpPr>
          <p:cNvPr id="4" name="Text Placeholder 3"/>
          <p:cNvSpPr>
            <a:spLocks noGrp="1"/>
          </p:cNvSpPr>
          <p:nvPr>
            <p:ph type="body" sz="quarter" idx="14"/>
          </p:nvPr>
        </p:nvSpPr>
        <p:spPr/>
        <p:txBody>
          <a:bodyPr/>
          <a:lstStyle/>
          <a:p>
            <a:r>
              <a:rPr lang="en-US" dirty="0"/>
              <a:t>LEXICAL ANALYSIS</a:t>
            </a:r>
          </a:p>
        </p:txBody>
      </p:sp>
      <p:sp>
        <p:nvSpPr>
          <p:cNvPr id="5" name="Text Placeholder 3"/>
          <p:cNvSpPr txBox="1">
            <a:spLocks/>
          </p:cNvSpPr>
          <p:nvPr/>
        </p:nvSpPr>
        <p:spPr>
          <a:xfrm>
            <a:off x="246934" y="2556210"/>
            <a:ext cx="8397717" cy="395287"/>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1C1573"/>
                </a:solidFill>
                <a:latin typeface="Helvetica" panose="020B060402020203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1" kern="1200">
                <a:solidFill>
                  <a:srgbClr val="1C1573"/>
                </a:solidFill>
                <a:latin typeface="Helvetica" panose="020B060402020203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1" kern="1200">
                <a:solidFill>
                  <a:srgbClr val="1C1573"/>
                </a:solidFill>
                <a:latin typeface="Helvetica" panose="020B0604020202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1" kern="1200">
                <a:solidFill>
                  <a:srgbClr val="1C1573"/>
                </a:solidFill>
                <a:latin typeface="Helvetica" panose="020B0604020202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SYNTACTIC ANALYSIS</a:t>
            </a:r>
          </a:p>
        </p:txBody>
      </p:sp>
      <p:sp>
        <p:nvSpPr>
          <p:cNvPr id="6" name="Text Placeholder 2"/>
          <p:cNvSpPr txBox="1">
            <a:spLocks/>
          </p:cNvSpPr>
          <p:nvPr/>
        </p:nvSpPr>
        <p:spPr>
          <a:xfrm>
            <a:off x="643304" y="3010652"/>
            <a:ext cx="7620000" cy="3694947"/>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solidFill>
                <a:latin typeface="Helvetica" panose="020B060402020203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Helvetica" panose="020B060402020203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Helvetica" panose="020B060402020203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Helvetica" panose="020B0604020202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Helvetica" panose="020B0604020202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 It involves analysis of words in the sentence for grammar and arranging words in a manner that shows the relationship among the words. The sentence such as “The school goes to boy” is rejected by English syntactic analyzer.</a:t>
            </a:r>
          </a:p>
          <a:p>
            <a:r>
              <a:rPr lang="en-US" dirty="0"/>
              <a:t>Deals with analyzing the words of a sentence so as to uncover the grammatical structure of the sentence. E.g.. "</a:t>
            </a:r>
            <a:r>
              <a:rPr lang="en-US" dirty="0" err="1"/>
              <a:t>Colourless</a:t>
            </a:r>
            <a:r>
              <a:rPr lang="en-US" dirty="0"/>
              <a:t> green idea." This would be rejected by the Symantec analysis as colorless here; green doesn't make any sense.</a:t>
            </a:r>
          </a:p>
          <a:p>
            <a:r>
              <a:rPr lang="en-US" dirty="0"/>
              <a:t>Syntactical parsing involves the analysis of words in the sentence for grammar and their arrangement in a manner that shows the relationships among the words. Dependency Grammar and Part of Speech tags are the important attributes of text </a:t>
            </a:r>
            <a:r>
              <a:rPr lang="en-US" dirty="0" err="1"/>
              <a:t>syntactics</a:t>
            </a:r>
            <a:r>
              <a:rPr lang="en-US" dirty="0"/>
              <a:t>.</a:t>
            </a:r>
          </a:p>
          <a:p>
            <a:r>
              <a:rPr lang="en-US" b="1" dirty="0">
                <a:solidFill>
                  <a:srgbClr val="FF0000"/>
                </a:solidFill>
              </a:rPr>
              <a:t>PREDICTING PARTS of SPEECH</a:t>
            </a:r>
          </a:p>
          <a:p>
            <a:r>
              <a:rPr lang="en-US" dirty="0"/>
              <a:t>The goal is to build a tree that assigns a single parent word to each word in the sentence. The root of the tree will be the main verb in the sentence. Here’s what the beginning of the parse tree will look like for our sentence:</a:t>
            </a:r>
          </a:p>
          <a:p>
            <a:r>
              <a:rPr lang="en-US" dirty="0"/>
              <a:t>But we can go one step further. In addition to identifying the parent word of each word, we can also predict the type of relationship that exists between those two words:</a:t>
            </a:r>
          </a:p>
          <a:p>
            <a:r>
              <a:rPr lang="en-US" dirty="0"/>
              <a:t>This parse tree shows us that the subject of the sentence is the noun “London” and it has a “be” relationship with “capital”. We finally know something useful — London is a capital! And if we followed the complete parse tree for the sentence (beyond what is shown), we would even found out that London is the capital of the United Kingdom.	</a:t>
            </a:r>
          </a:p>
        </p:txBody>
      </p:sp>
    </p:spTree>
    <p:extLst>
      <p:ext uri="{BB962C8B-B14F-4D97-AF65-F5344CB8AC3E}">
        <p14:creationId xmlns:p14="http://schemas.microsoft.com/office/powerpoint/2010/main" val="3117802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contd..</a:t>
            </a:r>
          </a:p>
        </p:txBody>
      </p:sp>
      <p:sp>
        <p:nvSpPr>
          <p:cNvPr id="3" name="Text Placeholder 2"/>
          <p:cNvSpPr>
            <a:spLocks noGrp="1"/>
          </p:cNvSpPr>
          <p:nvPr>
            <p:ph type="body" sz="quarter" idx="13"/>
          </p:nvPr>
        </p:nvSpPr>
        <p:spPr>
          <a:xfrm>
            <a:off x="643304" y="1600202"/>
            <a:ext cx="7620000" cy="5029198"/>
          </a:xfrm>
        </p:spPr>
        <p:txBody>
          <a:bodyPr>
            <a:normAutofit/>
          </a:bodyPr>
          <a:lstStyle/>
          <a:p>
            <a:r>
              <a:rPr lang="en-US" b="1" dirty="0">
                <a:solidFill>
                  <a:srgbClr val="FF0000"/>
                </a:solidFill>
              </a:rPr>
              <a:t>Predicting Parts of Speech for Each Token</a:t>
            </a:r>
          </a:p>
          <a:p>
            <a:r>
              <a:rPr lang="en-US" dirty="0"/>
              <a:t>Next, we’ll look at each token and try to guess its part of speech — whether it is a noun, a verb, an adjective and so on. Knowing the role of each word in the sentence will help us start to figure out what the sentence is talking about.</a:t>
            </a:r>
          </a:p>
          <a:p>
            <a:r>
              <a:rPr lang="en-US" dirty="0"/>
              <a:t>We can do this by feeding each word (and some extra words around it for context) into a pre-trained part-of-speech classification model:</a:t>
            </a:r>
          </a:p>
          <a:p>
            <a:endParaRPr lang="en-US" dirty="0"/>
          </a:p>
          <a:p>
            <a:endParaRPr lang="en-US" dirty="0"/>
          </a:p>
          <a:p>
            <a:endParaRPr lang="en-US" dirty="0"/>
          </a:p>
          <a:p>
            <a:endParaRPr lang="en-US" dirty="0"/>
          </a:p>
          <a:p>
            <a:r>
              <a:rPr lang="en-US" b="1" dirty="0">
                <a:solidFill>
                  <a:srgbClr val="FF0000"/>
                </a:solidFill>
              </a:rPr>
              <a:t>Finding Noun Phrases</a:t>
            </a:r>
          </a:p>
          <a:p>
            <a:r>
              <a:rPr lang="en-US" dirty="0"/>
              <a:t>So far, we’ve treated every word in our sentence as a separate entity. But sometimes it makes more sense to group together the words that represent a single idea or thing. We can use the information from the dependency parse tree to automatically group together words that are all talking about the same thing. We can group the noun phrases to generate this:</a:t>
            </a:r>
          </a:p>
          <a:p>
            <a:endParaRPr lang="en-US" dirty="0"/>
          </a:p>
        </p:txBody>
      </p:sp>
      <p:sp>
        <p:nvSpPr>
          <p:cNvPr id="4" name="Text Placeholder 3"/>
          <p:cNvSpPr>
            <a:spLocks noGrp="1"/>
          </p:cNvSpPr>
          <p:nvPr>
            <p:ph type="body" sz="quarter" idx="14"/>
          </p:nvPr>
        </p:nvSpPr>
        <p:spPr/>
        <p:txBody>
          <a:bodyPr/>
          <a:lstStyle/>
          <a:p>
            <a:r>
              <a:rPr lang="en-US" dirty="0"/>
              <a:t>SYNTACTIC ANALYSIS </a:t>
            </a:r>
            <a:r>
              <a:rPr lang="en-US" dirty="0" err="1"/>
              <a:t>contd</a:t>
            </a:r>
            <a:r>
              <a:rPr lang="en-US" dirty="0"/>
              <a:t>…</a:t>
            </a:r>
          </a:p>
          <a:p>
            <a:endParaRPr lang="en-US" dirty="0"/>
          </a:p>
        </p:txBody>
      </p:sp>
      <p:pic>
        <p:nvPicPr>
          <p:cNvPr id="5" name="Picture 4"/>
          <p:cNvPicPr>
            <a:picLocks noChangeAspect="1"/>
          </p:cNvPicPr>
          <p:nvPr/>
        </p:nvPicPr>
        <p:blipFill>
          <a:blip r:embed="rId2"/>
          <a:stretch>
            <a:fillRect/>
          </a:stretch>
        </p:blipFill>
        <p:spPr>
          <a:xfrm>
            <a:off x="838200" y="3124200"/>
            <a:ext cx="5423509" cy="931333"/>
          </a:xfrm>
          <a:prstGeom prst="rect">
            <a:avLst/>
          </a:prstGeom>
        </p:spPr>
      </p:pic>
      <p:pic>
        <p:nvPicPr>
          <p:cNvPr id="6" name="Picture 5"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5547447"/>
            <a:ext cx="6596831" cy="85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692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643304" y="1600202"/>
            <a:ext cx="7620000" cy="4952998"/>
          </a:xfrm>
        </p:spPr>
        <p:txBody>
          <a:bodyPr/>
          <a:lstStyle/>
          <a:p>
            <a:r>
              <a:rPr lang="en-US" b="1" dirty="0">
                <a:solidFill>
                  <a:srgbClr val="FF0000"/>
                </a:solidFill>
              </a:rPr>
              <a:t>Identifying Stop Words</a:t>
            </a:r>
          </a:p>
          <a:p>
            <a:r>
              <a:rPr lang="en-US" dirty="0"/>
              <a:t>English has a lot of filler words that appear very frequently like “and”, “the”, and “a”. When doing statistics on text, these words introduce a lot of noise since they appear way more frequently than other words. Some NLP pipelines will flag them as stop words —that is, words that you might want to filter out before doing any statistical analysis.</a:t>
            </a:r>
          </a:p>
          <a:p>
            <a:r>
              <a:rPr lang="en-US" dirty="0"/>
              <a:t>Here’s how our sentence looks with the stop words grayed out:</a:t>
            </a:r>
          </a:p>
          <a:p>
            <a:r>
              <a:rPr lang="en-US" dirty="0"/>
              <a:t>Stop words are usually identified by just by checking a hardcoded list of known stop words. But there’s no standard list of stop words that is appropriate for all applications. The list of words to ignore can vary depending on your application.</a:t>
            </a:r>
          </a:p>
        </p:txBody>
      </p:sp>
      <p:sp>
        <p:nvSpPr>
          <p:cNvPr id="4" name="Text Placeholder 3"/>
          <p:cNvSpPr>
            <a:spLocks noGrp="1"/>
          </p:cNvSpPr>
          <p:nvPr>
            <p:ph type="body" sz="quarter" idx="14"/>
          </p:nvPr>
        </p:nvSpPr>
        <p:spPr/>
        <p:txBody>
          <a:bodyPr/>
          <a:lstStyle/>
          <a:p>
            <a:r>
              <a:rPr lang="en-US" dirty="0"/>
              <a:t>SYNTACTIC ANALYSIS </a:t>
            </a:r>
            <a:r>
              <a:rPr lang="en-US" dirty="0" err="1"/>
              <a:t>contd</a:t>
            </a:r>
            <a:r>
              <a:rPr lang="en-US" dirty="0"/>
              <a:t>…</a:t>
            </a:r>
          </a:p>
        </p:txBody>
      </p:sp>
      <p:pic>
        <p:nvPicPr>
          <p:cNvPr id="5"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24" y="4049131"/>
            <a:ext cx="4481476" cy="990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5" descr="Image for po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4049131"/>
            <a:ext cx="4116188" cy="228005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181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643304" y="1600202"/>
            <a:ext cx="7620000" cy="4876798"/>
          </a:xfrm>
        </p:spPr>
        <p:txBody>
          <a:bodyPr/>
          <a:lstStyle/>
          <a:p>
            <a:r>
              <a:rPr lang="en-US" dirty="0"/>
              <a:t>It draws the exact meaning or the dictionary meaning from the text. The text is checked for meaningfulness. It is done by mapping syntactic structures and objects in the task domain. The semantic analyzer disregards sentence such as “hot ice-cream”.</a:t>
            </a:r>
          </a:p>
          <a:p>
            <a:r>
              <a:rPr lang="en-US" dirty="0"/>
              <a:t>To figure out how all the words in our sentence relate to each other. This is also called dependency parsing.</a:t>
            </a:r>
          </a:p>
          <a:p>
            <a:r>
              <a:rPr lang="en-US" b="1" dirty="0">
                <a:solidFill>
                  <a:srgbClr val="FF0000"/>
                </a:solidFill>
              </a:rPr>
              <a:t>Named Entity Recognition (NER)</a:t>
            </a:r>
          </a:p>
          <a:p>
            <a:r>
              <a:rPr lang="en-US" dirty="0"/>
              <a:t>The goal of Named Entity Recognition, or NER, is to detect and label these nouns with the real-world concepts that they represent. Here’s what our sentence looks like after running each token through our NER tagging model:</a:t>
            </a:r>
          </a:p>
          <a:p>
            <a:r>
              <a:rPr lang="en-US" dirty="0"/>
              <a:t>But NER systems aren’t just doing a simple dictionary lookup. Instead, they are using the context of how a word appears in the sentence and a statistical model to guess which type of noun a word represents. A good NER system can tell the difference between “Brooklyn Decker” the person and the place “Brooklyn” using context clues.</a:t>
            </a:r>
          </a:p>
          <a:p>
            <a:endParaRPr lang="en-US" dirty="0"/>
          </a:p>
        </p:txBody>
      </p:sp>
      <p:sp>
        <p:nvSpPr>
          <p:cNvPr id="4" name="Text Placeholder 3"/>
          <p:cNvSpPr>
            <a:spLocks noGrp="1"/>
          </p:cNvSpPr>
          <p:nvPr>
            <p:ph type="body" sz="quarter" idx="14"/>
          </p:nvPr>
        </p:nvSpPr>
        <p:spPr/>
        <p:txBody>
          <a:bodyPr/>
          <a:lstStyle/>
          <a:p>
            <a:r>
              <a:rPr lang="en-US" dirty="0"/>
              <a:t>SEMANTIC ANALYSIS</a:t>
            </a:r>
          </a:p>
        </p:txBody>
      </p:sp>
      <p:pic>
        <p:nvPicPr>
          <p:cNvPr id="5"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228" y="4800600"/>
            <a:ext cx="7232076"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705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643304" y="1600202"/>
            <a:ext cx="7620000" cy="5029198"/>
          </a:xfrm>
        </p:spPr>
        <p:txBody>
          <a:bodyPr/>
          <a:lstStyle/>
          <a:p>
            <a:r>
              <a:rPr lang="en-US" dirty="0"/>
              <a:t>The meaning of any sentence depends upon the meaning of the sentence just before it. In addition, it also brings about the meaning of immediately succeeding sentence.</a:t>
            </a:r>
          </a:p>
          <a:p>
            <a:r>
              <a:rPr lang="en-US" dirty="0"/>
              <a:t>English is full of pronouns — words like he, she, and it. These are shortcuts that we use instead of writing out names over and over in each sentence. Humans can keep track of what these words represent based on context. But our NLP model doesn’t know what pronouns mean because it only examines one sentence at a time.</a:t>
            </a:r>
          </a:p>
          <a:p>
            <a:r>
              <a:rPr lang="en-US" dirty="0"/>
              <a:t>“It was founded by the Romans, who named it </a:t>
            </a:r>
            <a:r>
              <a:rPr lang="en-US" dirty="0" err="1"/>
              <a:t>Londinium</a:t>
            </a:r>
            <a:r>
              <a:rPr lang="en-US" dirty="0"/>
              <a:t>.”</a:t>
            </a:r>
          </a:p>
          <a:p>
            <a:r>
              <a:rPr lang="en-US" dirty="0"/>
              <a:t>If we parse this with our NLP pipeline, we’ll know that “it” was founded by Romans. But it’s a lot more useful to know that “London” was founded by Romans.</a:t>
            </a:r>
          </a:p>
          <a:p>
            <a:r>
              <a:rPr lang="en-US" dirty="0"/>
              <a:t>As a human reading this sentence, you can easily figure out that “it” means “London”. The goal of </a:t>
            </a:r>
            <a:r>
              <a:rPr lang="en-US" dirty="0" err="1"/>
              <a:t>coreference</a:t>
            </a:r>
            <a:r>
              <a:rPr lang="en-US" dirty="0"/>
              <a:t> resolution is to figure out this same mapping by tracking pronouns across sentences. We want to figure out all the words that are referring to the same entity.</a:t>
            </a:r>
          </a:p>
          <a:p>
            <a:r>
              <a:rPr lang="en-US" dirty="0"/>
              <a:t>Here’s the result of running </a:t>
            </a:r>
            <a:r>
              <a:rPr lang="en-US" dirty="0" err="1"/>
              <a:t>coreference</a:t>
            </a:r>
            <a:r>
              <a:rPr lang="en-US" dirty="0"/>
              <a:t> resolution on our document for the word “London”:</a:t>
            </a:r>
          </a:p>
        </p:txBody>
      </p:sp>
      <p:sp>
        <p:nvSpPr>
          <p:cNvPr id="4" name="Text Placeholder 3"/>
          <p:cNvSpPr>
            <a:spLocks noGrp="1"/>
          </p:cNvSpPr>
          <p:nvPr>
            <p:ph type="body" sz="quarter" idx="14"/>
          </p:nvPr>
        </p:nvSpPr>
        <p:spPr/>
        <p:txBody>
          <a:bodyPr/>
          <a:lstStyle/>
          <a:p>
            <a:r>
              <a:rPr lang="en-US" dirty="0"/>
              <a:t>DISCOURSE INTEGRATION</a:t>
            </a:r>
          </a:p>
        </p:txBody>
      </p:sp>
      <p:pic>
        <p:nvPicPr>
          <p:cNvPr id="5"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459" y="4800600"/>
            <a:ext cx="5164667" cy="135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56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a:t>
            </a:r>
          </a:p>
        </p:txBody>
      </p:sp>
      <p:sp>
        <p:nvSpPr>
          <p:cNvPr id="4" name="Text Placeholder 3"/>
          <p:cNvSpPr>
            <a:spLocks noGrp="1"/>
          </p:cNvSpPr>
          <p:nvPr>
            <p:ph type="body" sz="quarter" idx="14"/>
          </p:nvPr>
        </p:nvSpPr>
        <p:spPr>
          <a:xfrm>
            <a:off x="246935" y="1714501"/>
            <a:ext cx="8397717" cy="3543299"/>
          </a:xfrm>
        </p:spPr>
        <p:txBody>
          <a:bodyPr>
            <a:normAutofit/>
          </a:bodyPr>
          <a:lstStyle/>
          <a:p>
            <a:pPr marL="257175" indent="-257175">
              <a:buFont typeface="Wingdings" panose="05000000000000000000" pitchFamily="2" charset="2"/>
              <a:buChar char="Ø"/>
            </a:pPr>
            <a:r>
              <a:rPr lang="en-US" altLang="en-US" dirty="0"/>
              <a:t>Feature is a </a:t>
            </a:r>
            <a:r>
              <a:rPr lang="en-US" altLang="en-US" dirty="0">
                <a:solidFill>
                  <a:srgbClr val="FF0000"/>
                </a:solidFill>
              </a:rPr>
              <a:t>property </a:t>
            </a:r>
            <a:r>
              <a:rPr lang="en-US" altLang="en-US" dirty="0"/>
              <a:t>of an object under study.</a:t>
            </a:r>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Wingdings" panose="05000000000000000000" pitchFamily="2" charset="2"/>
              <a:buChar char="Ø"/>
            </a:pPr>
            <a:r>
              <a:rPr lang="en-US" altLang="en-US" dirty="0"/>
              <a:t>Features are the </a:t>
            </a:r>
            <a:r>
              <a:rPr lang="en-US" altLang="en-US" dirty="0">
                <a:solidFill>
                  <a:srgbClr val="FF0000"/>
                </a:solidFill>
              </a:rPr>
              <a:t>basic building blocks </a:t>
            </a:r>
            <a:r>
              <a:rPr lang="en-US" altLang="en-US" dirty="0"/>
              <a:t>of datasets.</a:t>
            </a:r>
          </a:p>
          <a:p>
            <a:pPr marL="257175" indent="-257175">
              <a:buFont typeface="Arial" panose="020B0604020202020204" pitchFamily="34" charset="0"/>
              <a:buChar char="•"/>
            </a:pPr>
            <a:endParaRPr lang="en-US" altLang="en-US" dirty="0"/>
          </a:p>
          <a:p>
            <a:endParaRPr lang="en-IN" dirty="0"/>
          </a:p>
        </p:txBody>
      </p:sp>
      <p:graphicFrame>
        <p:nvGraphicFramePr>
          <p:cNvPr id="6" name="Table 5"/>
          <p:cNvGraphicFramePr>
            <a:graphicFrameLocks noGrp="1"/>
          </p:cNvGraphicFramePr>
          <p:nvPr/>
        </p:nvGraphicFramePr>
        <p:xfrm>
          <a:off x="615855" y="2343150"/>
          <a:ext cx="6870795" cy="1560960"/>
        </p:xfrm>
        <a:graphic>
          <a:graphicData uri="http://schemas.openxmlformats.org/drawingml/2006/table">
            <a:tbl>
              <a:tblPr firstRow="1" bandRow="1">
                <a:tableStyleId>{5C22544A-7EE6-4342-B048-85BDC9FD1C3A}</a:tableStyleId>
              </a:tblPr>
              <a:tblGrid>
                <a:gridCol w="1098645">
                  <a:extLst>
                    <a:ext uri="{9D8B030D-6E8A-4147-A177-3AD203B41FA5}">
                      <a16:colId xmlns:a16="http://schemas.microsoft.com/office/drawing/2014/main" val="1642874874"/>
                    </a:ext>
                  </a:extLst>
                </a:gridCol>
                <a:gridCol w="1200150">
                  <a:extLst>
                    <a:ext uri="{9D8B030D-6E8A-4147-A177-3AD203B41FA5}">
                      <a16:colId xmlns:a16="http://schemas.microsoft.com/office/drawing/2014/main" val="1666394392"/>
                    </a:ext>
                  </a:extLst>
                </a:gridCol>
                <a:gridCol w="1543050">
                  <a:extLst>
                    <a:ext uri="{9D8B030D-6E8A-4147-A177-3AD203B41FA5}">
                      <a16:colId xmlns:a16="http://schemas.microsoft.com/office/drawing/2014/main" val="917742253"/>
                    </a:ext>
                  </a:extLst>
                </a:gridCol>
                <a:gridCol w="1257300">
                  <a:extLst>
                    <a:ext uri="{9D8B030D-6E8A-4147-A177-3AD203B41FA5}">
                      <a16:colId xmlns:a16="http://schemas.microsoft.com/office/drawing/2014/main" val="3586831129"/>
                    </a:ext>
                  </a:extLst>
                </a:gridCol>
                <a:gridCol w="1771650">
                  <a:extLst>
                    <a:ext uri="{9D8B030D-6E8A-4147-A177-3AD203B41FA5}">
                      <a16:colId xmlns:a16="http://schemas.microsoft.com/office/drawing/2014/main" val="4044002022"/>
                    </a:ext>
                  </a:extLst>
                </a:gridCol>
              </a:tblGrid>
              <a:tr h="480060">
                <a:tc>
                  <a:txBody>
                    <a:bodyPr/>
                    <a:lstStyle/>
                    <a:p>
                      <a:r>
                        <a:rPr lang="en-US" sz="1400" dirty="0"/>
                        <a:t>Building Area</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Common Area</a:t>
                      </a:r>
                    </a:p>
                  </a:txBody>
                  <a:tcPr marL="68580" marR="68580" marT="34290" marB="34290"/>
                </a:tc>
                <a:tc>
                  <a:txBody>
                    <a:bodyPr/>
                    <a:lstStyle/>
                    <a:p>
                      <a:r>
                        <a:rPr lang="en-US" sz="1400" dirty="0"/>
                        <a:t>Type</a:t>
                      </a:r>
                      <a:r>
                        <a:rPr lang="en-US" sz="1400" baseline="0" dirty="0"/>
                        <a:t> of Flooring</a:t>
                      </a:r>
                      <a:endParaRPr lang="en-US" sz="1400" dirty="0"/>
                    </a:p>
                  </a:txBody>
                  <a:tcPr marL="68580" marR="68580" marT="34290" marB="34290"/>
                </a:tc>
                <a:tc>
                  <a:txBody>
                    <a:bodyPr/>
                    <a:lstStyle/>
                    <a:p>
                      <a:r>
                        <a:rPr lang="en-US" sz="1400" dirty="0" err="1"/>
                        <a:t>DistanceFrom</a:t>
                      </a:r>
                      <a:endParaRPr lang="en-US" sz="1400" dirty="0"/>
                    </a:p>
                    <a:p>
                      <a:r>
                        <a:rPr lang="en-US" sz="1400" dirty="0" err="1"/>
                        <a:t>BusDepot</a:t>
                      </a:r>
                      <a:endParaRPr lang="en-US" sz="1400" dirty="0"/>
                    </a:p>
                  </a:txBody>
                  <a:tcPr marL="68580" marR="68580" marT="34290" marB="34290"/>
                </a:tc>
                <a:tc>
                  <a:txBody>
                    <a:bodyPr/>
                    <a:lstStyle/>
                    <a:p>
                      <a:r>
                        <a:rPr lang="en-US" sz="1400" dirty="0"/>
                        <a:t>Sale Price per square feet</a:t>
                      </a:r>
                    </a:p>
                  </a:txBody>
                  <a:tcPr marL="68580" marR="68580" marT="34290" marB="34290"/>
                </a:tc>
                <a:extLst>
                  <a:ext uri="{0D108BD9-81ED-4DB2-BD59-A6C34878D82A}">
                    <a16:rowId xmlns:a16="http://schemas.microsoft.com/office/drawing/2014/main" val="352330340"/>
                  </a:ext>
                </a:extLst>
              </a:tr>
              <a:tr h="355220">
                <a:tc>
                  <a:txBody>
                    <a:bodyPr/>
                    <a:lstStyle/>
                    <a:p>
                      <a:pPr marL="0" algn="ctr" defTabSz="914400" rtl="0" eaLnBrk="1" fontAlgn="b" latinLnBrk="0" hangingPunct="1"/>
                      <a:r>
                        <a:rPr lang="en-US" sz="1400" kern="1200" dirty="0">
                          <a:solidFill>
                            <a:schemeClr val="dk1"/>
                          </a:solidFill>
                          <a:effectLst/>
                          <a:latin typeface="+mn-lt"/>
                          <a:ea typeface="+mn-ea"/>
                          <a:cs typeface="+mn-cs"/>
                        </a:rPr>
                        <a:t>11345</a:t>
                      </a:r>
                    </a:p>
                  </a:txBody>
                  <a:tcPr marL="7144" marR="7144" marT="7144" marB="0" anchor="b"/>
                </a:tc>
                <a:tc>
                  <a:txBody>
                    <a:bodyPr/>
                    <a:lstStyle/>
                    <a:p>
                      <a:pPr marL="0" algn="ctr" defTabSz="914400" rtl="0" eaLnBrk="1" fontAlgn="b" latinLnBrk="0" hangingPunct="1"/>
                      <a:r>
                        <a:rPr lang="en-US" sz="1400" kern="1200" dirty="0">
                          <a:solidFill>
                            <a:schemeClr val="dk1"/>
                          </a:solidFill>
                          <a:effectLst/>
                          <a:latin typeface="+mn-lt"/>
                          <a:ea typeface="+mn-ea"/>
                          <a:cs typeface="+mn-cs"/>
                        </a:rPr>
                        <a:t>350</a:t>
                      </a: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Marble</a:t>
                      </a:r>
                    </a:p>
                  </a:txBody>
                  <a:tcPr marL="35719" marR="35719" marT="35719" marB="35719" anchor="ctr"/>
                </a:tc>
                <a:tc>
                  <a:txBody>
                    <a:bodyPr/>
                    <a:lstStyle/>
                    <a:p>
                      <a:pPr marL="0" algn="ctr" defTabSz="914400" rtl="0" eaLnBrk="1" fontAlgn="b" latinLnBrk="0" hangingPunct="1"/>
                      <a:r>
                        <a:rPr lang="en-US" sz="1400" kern="1200">
                          <a:solidFill>
                            <a:schemeClr val="dk1"/>
                          </a:solidFill>
                          <a:effectLst/>
                          <a:latin typeface="+mn-lt"/>
                          <a:ea typeface="+mn-ea"/>
                          <a:cs typeface="+mn-cs"/>
                        </a:rPr>
                        <a:t>16503.22</a:t>
                      </a:r>
                    </a:p>
                  </a:txBody>
                  <a:tcPr marL="7144" marR="7144" marT="7144" marB="0" anchor="b"/>
                </a:tc>
                <a:tc>
                  <a:txBody>
                    <a:bodyPr/>
                    <a:lstStyle/>
                    <a:p>
                      <a:pPr marL="0" algn="ctr" defTabSz="914400" rtl="0" eaLnBrk="1" fontAlgn="b" latinLnBrk="0" hangingPunct="1"/>
                      <a:r>
                        <a:rPr lang="en-US" sz="1400" b="0" i="0" kern="1200" dirty="0">
                          <a:solidFill>
                            <a:schemeClr val="dk1"/>
                          </a:solidFill>
                          <a:effectLst/>
                          <a:latin typeface="+mn-lt"/>
                          <a:ea typeface="+mn-ea"/>
                          <a:cs typeface="+mn-cs"/>
                        </a:rPr>
                        <a:t>6,715</a:t>
                      </a:r>
                      <a:endParaRPr lang="en-US" sz="1400" kern="1200" dirty="0">
                        <a:solidFill>
                          <a:schemeClr val="dk1"/>
                        </a:solidFill>
                        <a:effectLst/>
                        <a:latin typeface="+mn-lt"/>
                        <a:ea typeface="+mn-ea"/>
                        <a:cs typeface="+mn-cs"/>
                      </a:endParaRPr>
                    </a:p>
                  </a:txBody>
                  <a:tcPr marL="7144" marR="7144" marT="7144" marB="0" anchor="b"/>
                </a:tc>
                <a:extLst>
                  <a:ext uri="{0D108BD9-81ED-4DB2-BD59-A6C34878D82A}">
                    <a16:rowId xmlns:a16="http://schemas.microsoft.com/office/drawing/2014/main" val="3446339180"/>
                  </a:ext>
                </a:extLst>
              </a:tr>
              <a:tr h="355220">
                <a:tc>
                  <a:txBody>
                    <a:bodyPr/>
                    <a:lstStyle/>
                    <a:p>
                      <a:pPr marL="0" algn="ctr" defTabSz="914400" rtl="0" eaLnBrk="1" fontAlgn="b" latinLnBrk="0" hangingPunct="1"/>
                      <a:r>
                        <a:rPr lang="en-US" sz="1400" kern="1200" dirty="0">
                          <a:solidFill>
                            <a:schemeClr val="dk1"/>
                          </a:solidFill>
                          <a:effectLst/>
                          <a:latin typeface="+mn-lt"/>
                          <a:ea typeface="+mn-ea"/>
                          <a:cs typeface="+mn-cs"/>
                        </a:rPr>
                        <a:t>2000</a:t>
                      </a:r>
                    </a:p>
                  </a:txBody>
                  <a:tcPr marL="7144" marR="7144" marT="7144" marB="0" anchor="b"/>
                </a:tc>
                <a:tc>
                  <a:txBody>
                    <a:bodyPr/>
                    <a:lstStyle/>
                    <a:p>
                      <a:pPr marL="0" algn="ctr" defTabSz="914400" rtl="0" eaLnBrk="1" fontAlgn="b" latinLnBrk="0" hangingPunct="1"/>
                      <a:r>
                        <a:rPr lang="en-US" sz="1400" kern="1200" dirty="0">
                          <a:solidFill>
                            <a:schemeClr val="dk1"/>
                          </a:solidFill>
                          <a:effectLst/>
                          <a:latin typeface="+mn-lt"/>
                          <a:ea typeface="+mn-ea"/>
                          <a:cs typeface="+mn-cs"/>
                        </a:rPr>
                        <a:t>1334</a:t>
                      </a: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 Vitrified Tiles</a:t>
                      </a: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16321.19</a:t>
                      </a:r>
                    </a:p>
                  </a:txBody>
                  <a:tcPr marL="7144" marR="7144" marT="7144" marB="0" anchor="b"/>
                </a:tc>
                <a:tc>
                  <a:txBody>
                    <a:bodyPr/>
                    <a:lstStyle/>
                    <a:p>
                      <a:pPr marL="0" algn="ctr" defTabSz="914400" rtl="0" eaLnBrk="1" fontAlgn="b" latinLnBrk="0" hangingPunct="1"/>
                      <a:r>
                        <a:rPr lang="en-US" sz="1400" b="0" i="0" kern="1200" dirty="0">
                          <a:solidFill>
                            <a:schemeClr val="dk1"/>
                          </a:solidFill>
                          <a:effectLst/>
                          <a:latin typeface="+mn-lt"/>
                          <a:ea typeface="+mn-ea"/>
                          <a:cs typeface="+mn-cs"/>
                        </a:rPr>
                        <a:t>3,230</a:t>
                      </a:r>
                      <a:endParaRPr lang="en-US" sz="1400" kern="1200" dirty="0">
                        <a:solidFill>
                          <a:schemeClr val="dk1"/>
                        </a:solidFill>
                        <a:effectLst/>
                        <a:latin typeface="+mn-lt"/>
                        <a:ea typeface="+mn-ea"/>
                        <a:cs typeface="+mn-cs"/>
                      </a:endParaRPr>
                    </a:p>
                  </a:txBody>
                  <a:tcPr marL="7144" marR="7144" marT="7144" marB="0" anchor="b"/>
                </a:tc>
                <a:extLst>
                  <a:ext uri="{0D108BD9-81ED-4DB2-BD59-A6C34878D82A}">
                    <a16:rowId xmlns:a16="http://schemas.microsoft.com/office/drawing/2014/main" val="3886944004"/>
                  </a:ext>
                </a:extLst>
              </a:tr>
              <a:tr h="355220">
                <a:tc>
                  <a:txBody>
                    <a:bodyPr/>
                    <a:lstStyle/>
                    <a:p>
                      <a:pPr marL="0" algn="ctr" defTabSz="914400" rtl="0" eaLnBrk="1" fontAlgn="b" latinLnBrk="0" hangingPunct="1"/>
                      <a:r>
                        <a:rPr lang="en-US" sz="1400" kern="1200" dirty="0">
                          <a:solidFill>
                            <a:schemeClr val="dk1"/>
                          </a:solidFill>
                          <a:effectLst/>
                          <a:latin typeface="+mn-lt"/>
                          <a:ea typeface="+mn-ea"/>
                          <a:cs typeface="+mn-cs"/>
                        </a:rPr>
                        <a:t>2544</a:t>
                      </a:r>
                    </a:p>
                  </a:txBody>
                  <a:tcPr marL="7144" marR="7144" marT="7144" marB="0" anchor="b"/>
                </a:tc>
                <a:tc>
                  <a:txBody>
                    <a:bodyPr/>
                    <a:lstStyle/>
                    <a:p>
                      <a:pPr marL="0" algn="ctr" defTabSz="914400" rtl="0" eaLnBrk="1" fontAlgn="b" latinLnBrk="0" hangingPunct="1"/>
                      <a:r>
                        <a:rPr lang="en-US" sz="1400" kern="1200" dirty="0">
                          <a:solidFill>
                            <a:schemeClr val="dk1"/>
                          </a:solidFill>
                          <a:effectLst/>
                          <a:latin typeface="+mn-lt"/>
                          <a:ea typeface="+mn-ea"/>
                          <a:cs typeface="+mn-cs"/>
                        </a:rPr>
                        <a:t>924</a:t>
                      </a: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Wood Vitrified Tiles</a:t>
                      </a:r>
                      <a:endParaRPr lang="en-US" sz="1400" kern="1200" dirty="0">
                        <a:solidFill>
                          <a:schemeClr val="dk1"/>
                        </a:solidFill>
                        <a:effectLst/>
                        <a:latin typeface="+mn-lt"/>
                        <a:ea typeface="+mn-ea"/>
                        <a:cs typeface="+mn-cs"/>
                        <a:hlinkClick r:id="rId2"/>
                      </a:endParaRP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15619.92</a:t>
                      </a:r>
                    </a:p>
                  </a:txBody>
                  <a:tcPr marL="7144" marR="7144" marT="7144" marB="0" anchor="b"/>
                </a:tc>
                <a:tc>
                  <a:txBody>
                    <a:bodyPr/>
                    <a:lstStyle/>
                    <a:p>
                      <a:pPr marL="0" algn="ctr" defTabSz="914400" rtl="0" eaLnBrk="1" fontAlgn="b" latinLnBrk="0" hangingPunct="1"/>
                      <a:r>
                        <a:rPr lang="en-US" sz="1400" kern="120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6,588</a:t>
                      </a:r>
                      <a:endParaRPr lang="en-US" sz="1400" kern="1200" dirty="0">
                        <a:solidFill>
                          <a:schemeClr val="dk1"/>
                        </a:solidFill>
                        <a:effectLst/>
                        <a:latin typeface="+mn-lt"/>
                        <a:ea typeface="+mn-ea"/>
                        <a:cs typeface="+mn-cs"/>
                      </a:endParaRPr>
                    </a:p>
                  </a:txBody>
                  <a:tcPr marL="7144" marR="7144" marT="7144" marB="0" anchor="b"/>
                </a:tc>
                <a:extLst>
                  <a:ext uri="{0D108BD9-81ED-4DB2-BD59-A6C34878D82A}">
                    <a16:rowId xmlns:a16="http://schemas.microsoft.com/office/drawing/2014/main" val="266007464"/>
                  </a:ext>
                </a:extLst>
              </a:tr>
            </a:tbl>
          </a:graphicData>
        </a:graphic>
      </p:graphicFrame>
    </p:spTree>
    <p:extLst>
      <p:ext uri="{BB962C8B-B14F-4D97-AF65-F5344CB8AC3E}">
        <p14:creationId xmlns:p14="http://schemas.microsoft.com/office/powerpoint/2010/main" val="2385708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PIPELINE</a:t>
            </a:r>
          </a:p>
        </p:txBody>
      </p:sp>
      <p:pic>
        <p:nvPicPr>
          <p:cNvPr id="5"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027694" cy="19050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2352091531"/>
              </p:ext>
            </p:extLst>
          </p:nvPr>
        </p:nvGraphicFramePr>
        <p:xfrm>
          <a:off x="1066800" y="2895600"/>
          <a:ext cx="7960894" cy="3238264"/>
        </p:xfrm>
        <a:graphic>
          <a:graphicData uri="http://schemas.openxmlformats.org/drawingml/2006/table">
            <a:tbl>
              <a:tblPr firstRow="1" bandRow="1">
                <a:tableStyleId>{08FB837D-C827-4EFA-A057-4D05807E0F7C}</a:tableStyleId>
              </a:tblPr>
              <a:tblGrid>
                <a:gridCol w="5638800">
                  <a:extLst>
                    <a:ext uri="{9D8B030D-6E8A-4147-A177-3AD203B41FA5}">
                      <a16:colId xmlns:a16="http://schemas.microsoft.com/office/drawing/2014/main" val="1280893466"/>
                    </a:ext>
                  </a:extLst>
                </a:gridCol>
                <a:gridCol w="2322094">
                  <a:extLst>
                    <a:ext uri="{9D8B030D-6E8A-4147-A177-3AD203B41FA5}">
                      <a16:colId xmlns:a16="http://schemas.microsoft.com/office/drawing/2014/main" val="169332620"/>
                    </a:ext>
                  </a:extLst>
                </a:gridCol>
              </a:tblGrid>
              <a:tr h="576649">
                <a:tc>
                  <a:txBody>
                    <a:bodyPr/>
                    <a:lstStyle/>
                    <a:p>
                      <a:pPr algn="ctr"/>
                      <a:r>
                        <a:rPr lang="en-US" sz="1800" dirty="0"/>
                        <a:t>Text</a:t>
                      </a:r>
                      <a:r>
                        <a:rPr lang="en-US" sz="1800" baseline="0" dirty="0"/>
                        <a:t> Pre-processing Libraries</a:t>
                      </a:r>
                      <a:endParaRPr lang="en-US" sz="1800" b="1" dirty="0">
                        <a:solidFill>
                          <a:schemeClr val="tx1"/>
                        </a:solidFill>
                      </a:endParaRPr>
                    </a:p>
                  </a:txBody>
                  <a:tcPr/>
                </a:tc>
                <a:tc>
                  <a:txBody>
                    <a:bodyPr/>
                    <a:lstStyle/>
                    <a:p>
                      <a:r>
                        <a:rPr lang="en-US" sz="1800" kern="1200" dirty="0" err="1"/>
                        <a:t>Coreference</a:t>
                      </a:r>
                      <a:r>
                        <a:rPr lang="en-US" sz="1800" kern="1200" dirty="0"/>
                        <a:t> Resolution</a:t>
                      </a: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4009984113"/>
                  </a:ext>
                </a:extLst>
              </a:tr>
              <a:tr h="283661">
                <a:tc>
                  <a:txBody>
                    <a:bodyPr/>
                    <a:lstStyle/>
                    <a:p>
                      <a:pPr algn="ctr"/>
                      <a:r>
                        <a:rPr lang="en-US" sz="1200" dirty="0"/>
                        <a:t>SPACY</a:t>
                      </a:r>
                      <a:endParaRPr lang="en-US" sz="1200" b="0" dirty="0">
                        <a:solidFill>
                          <a:schemeClr val="tx1"/>
                        </a:solidFill>
                      </a:endParaRPr>
                    </a:p>
                  </a:txBody>
                  <a:tcPr/>
                </a:tc>
                <a:tc>
                  <a:txBody>
                    <a:bodyPr/>
                    <a:lstStyle/>
                    <a:p>
                      <a:r>
                        <a:rPr lang="en-US" sz="1400" kern="1200" dirty="0" err="1"/>
                        <a:t>NeuralCoref</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1987652271"/>
                  </a:ext>
                </a:extLst>
              </a:tr>
              <a:tr h="283661">
                <a:tc>
                  <a:txBody>
                    <a:bodyPr/>
                    <a:lstStyle/>
                    <a:p>
                      <a:pPr algn="ctr"/>
                      <a:r>
                        <a:rPr lang="en-US" sz="1200" dirty="0"/>
                        <a:t>CORENLP</a:t>
                      </a:r>
                      <a:endParaRPr lang="en-US" sz="1200"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err="1"/>
                        <a:t>StanfordNLP</a:t>
                      </a:r>
                      <a:endParaRPr lang="en-US" sz="1400" dirty="0">
                        <a:solidFill>
                          <a:schemeClr val="tx1"/>
                        </a:solidFill>
                      </a:endParaRPr>
                    </a:p>
                  </a:txBody>
                  <a:tcPr/>
                </a:tc>
                <a:extLst>
                  <a:ext uri="{0D108BD9-81ED-4DB2-BD59-A6C34878D82A}">
                    <a16:rowId xmlns:a16="http://schemas.microsoft.com/office/drawing/2014/main" val="3461521658"/>
                  </a:ext>
                </a:extLst>
              </a:tr>
              <a:tr h="283661">
                <a:tc>
                  <a:txBody>
                    <a:bodyPr/>
                    <a:lstStyle/>
                    <a:p>
                      <a:pPr algn="ctr"/>
                      <a:r>
                        <a:rPr lang="en-US" sz="1200" dirty="0"/>
                        <a:t>NLTK</a:t>
                      </a:r>
                      <a:endParaRPr lang="en-US" sz="1200" dirty="0">
                        <a:solidFill>
                          <a:schemeClr val="tx1"/>
                        </a:solidFill>
                      </a:endParaRPr>
                    </a:p>
                  </a:txBody>
                  <a:tcPr/>
                </a:tc>
                <a:tc>
                  <a:txBody>
                    <a:bodyPr/>
                    <a:lstStyle/>
                    <a:p>
                      <a:r>
                        <a:rPr lang="en-US" sz="1400" dirty="0"/>
                        <a:t>BERT</a:t>
                      </a:r>
                      <a:endParaRPr lang="en-US" sz="1400" dirty="0">
                        <a:solidFill>
                          <a:schemeClr val="tx1"/>
                        </a:solidFill>
                      </a:endParaRPr>
                    </a:p>
                  </a:txBody>
                  <a:tcPr/>
                </a:tc>
                <a:extLst>
                  <a:ext uri="{0D108BD9-81ED-4DB2-BD59-A6C34878D82A}">
                    <a16:rowId xmlns:a16="http://schemas.microsoft.com/office/drawing/2014/main" val="291177287"/>
                  </a:ext>
                </a:extLst>
              </a:tr>
              <a:tr h="283661">
                <a:tc>
                  <a:txBody>
                    <a:bodyPr/>
                    <a:lstStyle/>
                    <a:p>
                      <a:pPr algn="ctr"/>
                      <a:r>
                        <a:rPr lang="en-US" sz="1200" dirty="0"/>
                        <a:t>GENSIM</a:t>
                      </a:r>
                      <a:endParaRPr lang="en-US" sz="1200" dirty="0">
                        <a:solidFill>
                          <a:schemeClr val="tx1"/>
                        </a:solidFill>
                      </a:endParaRPr>
                    </a:p>
                  </a:txBody>
                  <a:tcPr/>
                </a:tc>
                <a:tc>
                  <a:txBody>
                    <a:bodyPr/>
                    <a:lstStyle/>
                    <a:p>
                      <a:r>
                        <a:rPr lang="en-US" sz="1400" dirty="0" err="1"/>
                        <a:t>AllenNLP</a:t>
                      </a:r>
                      <a:endParaRPr lang="en-US" sz="1400" dirty="0">
                        <a:solidFill>
                          <a:schemeClr val="tx1"/>
                        </a:solidFill>
                      </a:endParaRPr>
                    </a:p>
                  </a:txBody>
                  <a:tcPr/>
                </a:tc>
                <a:extLst>
                  <a:ext uri="{0D108BD9-81ED-4DB2-BD59-A6C34878D82A}">
                    <a16:rowId xmlns:a16="http://schemas.microsoft.com/office/drawing/2014/main" val="2819931733"/>
                  </a:ext>
                </a:extLst>
              </a:tr>
              <a:tr h="384692">
                <a:tc>
                  <a:txBody>
                    <a:bodyPr/>
                    <a:lstStyle/>
                    <a:p>
                      <a:pPr algn="ctr"/>
                      <a:r>
                        <a:rPr lang="en-US" sz="1200" dirty="0" err="1"/>
                        <a:t>PyNLPI</a:t>
                      </a:r>
                      <a:endParaRPr lang="en-US" sz="1200" dirty="0">
                        <a:solidFill>
                          <a:schemeClr val="tx1"/>
                        </a:solidFill>
                      </a:endParaRPr>
                    </a:p>
                  </a:txBody>
                  <a:tcPr/>
                </a:tc>
                <a:tc>
                  <a:txBody>
                    <a:bodyPr/>
                    <a:lstStyle/>
                    <a:p>
                      <a:r>
                        <a:rPr lang="en-US" sz="1400" dirty="0"/>
                        <a:t>Google</a:t>
                      </a:r>
                      <a:r>
                        <a:rPr lang="en-US" sz="1400" baseline="0" dirty="0"/>
                        <a:t> </a:t>
                      </a:r>
                      <a:r>
                        <a:rPr lang="en-US" sz="1400" baseline="0" dirty="0" err="1"/>
                        <a:t>AutoML</a:t>
                      </a:r>
                      <a:endParaRPr lang="en-US" sz="1400" dirty="0">
                        <a:solidFill>
                          <a:schemeClr val="tx1"/>
                        </a:solidFill>
                      </a:endParaRPr>
                    </a:p>
                  </a:txBody>
                  <a:tcPr/>
                </a:tc>
                <a:extLst>
                  <a:ext uri="{0D108BD9-81ED-4DB2-BD59-A6C34878D82A}">
                    <a16:rowId xmlns:a16="http://schemas.microsoft.com/office/drawing/2014/main" val="2878208773"/>
                  </a:ext>
                </a:extLst>
              </a:tr>
              <a:tr h="283661">
                <a:tc>
                  <a:txBody>
                    <a:bodyPr/>
                    <a:lstStyle/>
                    <a:p>
                      <a:pPr algn="ctr"/>
                      <a:endParaRPr lang="en-US" sz="1200" dirty="0">
                        <a:solidFill>
                          <a:schemeClr val="tx1"/>
                        </a:solidFill>
                      </a:endParaRPr>
                    </a:p>
                  </a:txBody>
                  <a:tcPr/>
                </a:tc>
                <a:tc>
                  <a:txBody>
                    <a:bodyPr/>
                    <a:lstStyle/>
                    <a:p>
                      <a:r>
                        <a:rPr lang="en-US" sz="1400" dirty="0" err="1"/>
                        <a:t>IBMWatson</a:t>
                      </a:r>
                      <a:endParaRPr lang="en-US" sz="1400" dirty="0">
                        <a:solidFill>
                          <a:schemeClr val="tx1"/>
                        </a:solidFill>
                      </a:endParaRPr>
                    </a:p>
                  </a:txBody>
                  <a:tcPr/>
                </a:tc>
                <a:extLst>
                  <a:ext uri="{0D108BD9-81ED-4DB2-BD59-A6C34878D82A}">
                    <a16:rowId xmlns:a16="http://schemas.microsoft.com/office/drawing/2014/main" val="2987350074"/>
                  </a:ext>
                </a:extLst>
              </a:tr>
              <a:tr h="283661">
                <a:tc>
                  <a:txBody>
                    <a:bodyPr/>
                    <a:lstStyle/>
                    <a:p>
                      <a:pPr algn="ctr"/>
                      <a:endParaRPr lang="en-US" sz="1100" dirty="0">
                        <a:solidFill>
                          <a:schemeClr val="tx1"/>
                        </a:solidFill>
                      </a:endParaRPr>
                    </a:p>
                  </a:txBody>
                  <a:tcPr/>
                </a:tc>
                <a:tc>
                  <a:txBody>
                    <a:bodyPr/>
                    <a:lstStyle/>
                    <a:p>
                      <a:r>
                        <a:rPr lang="en-US" sz="1400" dirty="0" err="1"/>
                        <a:t>HuggingFace</a:t>
                      </a:r>
                      <a:endParaRPr lang="en-US" sz="1400" dirty="0">
                        <a:solidFill>
                          <a:schemeClr val="tx1"/>
                        </a:solidFill>
                      </a:endParaRPr>
                    </a:p>
                  </a:txBody>
                  <a:tcPr/>
                </a:tc>
                <a:extLst>
                  <a:ext uri="{0D108BD9-81ED-4DB2-BD59-A6C34878D82A}">
                    <a16:rowId xmlns:a16="http://schemas.microsoft.com/office/drawing/2014/main" val="2908077400"/>
                  </a:ext>
                </a:extLst>
              </a:tr>
              <a:tr h="384692">
                <a:tc>
                  <a:txBody>
                    <a:bodyPr/>
                    <a:lstStyle/>
                    <a:p>
                      <a:pPr algn="ctr"/>
                      <a:endParaRPr lang="en-US" sz="1100" dirty="0">
                        <a:solidFill>
                          <a:schemeClr val="tx1"/>
                        </a:solidFill>
                      </a:endParaRPr>
                    </a:p>
                  </a:txBody>
                  <a:tcPr/>
                </a:tc>
                <a:tc>
                  <a:txBody>
                    <a:bodyPr/>
                    <a:lstStyle/>
                    <a:p>
                      <a:r>
                        <a:rPr lang="en-US" sz="1400" dirty="0"/>
                        <a:t>Berkley Neural Parser</a:t>
                      </a:r>
                      <a:endParaRPr lang="en-US" sz="1400" dirty="0">
                        <a:solidFill>
                          <a:schemeClr val="tx1"/>
                        </a:solidFill>
                      </a:endParaRPr>
                    </a:p>
                  </a:txBody>
                  <a:tcPr/>
                </a:tc>
                <a:extLst>
                  <a:ext uri="{0D108BD9-81ED-4DB2-BD59-A6C34878D82A}">
                    <a16:rowId xmlns:a16="http://schemas.microsoft.com/office/drawing/2014/main" val="1113229979"/>
                  </a:ext>
                </a:extLst>
              </a:tr>
            </a:tbl>
          </a:graphicData>
        </a:graphic>
      </p:graphicFrame>
      <p:sp>
        <p:nvSpPr>
          <p:cNvPr id="7" name="Rectangle 6"/>
          <p:cNvSpPr/>
          <p:nvPr/>
        </p:nvSpPr>
        <p:spPr>
          <a:xfrm>
            <a:off x="206541" y="6119336"/>
            <a:ext cx="8821153" cy="738664"/>
          </a:xfrm>
          <a:prstGeom prst="rect">
            <a:avLst/>
          </a:prstGeom>
        </p:spPr>
        <p:txBody>
          <a:bodyPr wrap="square">
            <a:spAutoFit/>
          </a:bodyPr>
          <a:lstStyle/>
          <a:p>
            <a:r>
              <a:rPr lang="en-US" sz="1400" dirty="0">
                <a:hlinkClick r:id="rId3"/>
              </a:rPr>
              <a:t>https://towardsdatascience.com/the-best-nlp-tools-of-early-2020-live-demos-b6f507b17b0a</a:t>
            </a:r>
            <a:endParaRPr lang="en-US" sz="1400" dirty="0"/>
          </a:p>
          <a:p>
            <a:r>
              <a:rPr lang="en-US" sz="1400" dirty="0">
                <a:hlinkClick r:id="rId4"/>
              </a:rPr>
              <a:t>https://towardsdatascience.com/coreference-resolution-in-python-aca946541dec</a:t>
            </a:r>
            <a:endParaRPr lang="en-US" sz="1400" dirty="0"/>
          </a:p>
          <a:p>
            <a:r>
              <a:rPr lang="en-US" sz="1400" dirty="0">
                <a:hlinkClick r:id="rId5"/>
              </a:rPr>
              <a:t>https://towardsdatascience.com/python-libraries-for-natural-language-processing-be0e5a35dd64</a:t>
            </a:r>
            <a:endParaRPr lang="en-US" sz="1400" dirty="0"/>
          </a:p>
        </p:txBody>
      </p:sp>
    </p:spTree>
    <p:extLst>
      <p:ext uri="{BB962C8B-B14F-4D97-AF65-F5344CB8AC3E}">
        <p14:creationId xmlns:p14="http://schemas.microsoft.com/office/powerpoint/2010/main" val="1617770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CASE STUDY</a:t>
            </a:r>
          </a:p>
        </p:txBody>
      </p:sp>
      <p:sp>
        <p:nvSpPr>
          <p:cNvPr id="3" name="Text Placeholder 2"/>
          <p:cNvSpPr>
            <a:spLocks noGrp="1"/>
          </p:cNvSpPr>
          <p:nvPr>
            <p:ph type="body" sz="quarter" idx="13"/>
          </p:nvPr>
        </p:nvSpPr>
        <p:spPr/>
        <p:txBody>
          <a:bodyPr/>
          <a:lstStyle/>
          <a:p>
            <a:r>
              <a:rPr lang="en-US" dirty="0"/>
              <a:t>STACK OVERFLOW DATA – feature extraction</a:t>
            </a:r>
          </a:p>
        </p:txBody>
      </p:sp>
      <p:sp>
        <p:nvSpPr>
          <p:cNvPr id="4" name="Text Placeholder 3"/>
          <p:cNvSpPr>
            <a:spLocks noGrp="1"/>
          </p:cNvSpPr>
          <p:nvPr>
            <p:ph type="body" sz="quarter" idx="14"/>
          </p:nvPr>
        </p:nvSpPr>
        <p:spPr/>
        <p:txBody>
          <a:bodyPr/>
          <a:lstStyle/>
          <a:p>
            <a:r>
              <a:rPr lang="en-US" dirty="0"/>
              <a:t>FEATURE EXTRACTION FROM TEXTUAL DATA</a:t>
            </a:r>
          </a:p>
        </p:txBody>
      </p:sp>
      <p:graphicFrame>
        <p:nvGraphicFramePr>
          <p:cNvPr id="5" name="Object 4"/>
          <p:cNvGraphicFramePr>
            <a:graphicFrameLocks noChangeAspect="1"/>
          </p:cNvGraphicFramePr>
          <p:nvPr>
            <p:extLst>
              <p:ext uri="{D42A27DB-BD31-4B8C-83A1-F6EECF244321}">
                <p14:modId xmlns:p14="http://schemas.microsoft.com/office/powerpoint/2010/main" val="4090658860"/>
              </p:ext>
            </p:extLst>
          </p:nvPr>
        </p:nvGraphicFramePr>
        <p:xfrm>
          <a:off x="3200400" y="2336009"/>
          <a:ext cx="2362200" cy="1993106"/>
        </p:xfrm>
        <a:graphic>
          <a:graphicData uri="http://schemas.openxmlformats.org/presentationml/2006/ole">
            <mc:AlternateContent xmlns:mc="http://schemas.openxmlformats.org/markup-compatibility/2006">
              <mc:Choice xmlns:v="urn:schemas-microsoft-com:vml" Requires="v">
                <p:oleObj spid="_x0000_s2078"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3200400" y="2336009"/>
                        <a:ext cx="2362200" cy="1993106"/>
                      </a:xfrm>
                      <a:prstGeom prst="rect">
                        <a:avLst/>
                      </a:prstGeom>
                    </p:spPr>
                  </p:pic>
                </p:oleObj>
              </mc:Fallback>
            </mc:AlternateContent>
          </a:graphicData>
        </a:graphic>
      </p:graphicFrame>
    </p:spTree>
    <p:extLst>
      <p:ext uri="{BB962C8B-B14F-4D97-AF65-F5344CB8AC3E}">
        <p14:creationId xmlns:p14="http://schemas.microsoft.com/office/powerpoint/2010/main" val="1903382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71574" y="2820256"/>
          <a:ext cx="5208100" cy="1041084"/>
        </p:xfrm>
        <a:graphic>
          <a:graphicData uri="http://schemas.openxmlformats.org/drawingml/2006/table">
            <a:tbl>
              <a:tblPr>
                <a:tableStyleId>{5C22544A-7EE6-4342-B048-85BDC9FD1C3A}</a:tableStyleId>
              </a:tblPr>
              <a:tblGrid>
                <a:gridCol w="320996">
                  <a:extLst>
                    <a:ext uri="{9D8B030D-6E8A-4147-A177-3AD203B41FA5}">
                      <a16:colId xmlns:a16="http://schemas.microsoft.com/office/drawing/2014/main" val="20000"/>
                    </a:ext>
                  </a:extLst>
                </a:gridCol>
                <a:gridCol w="4887104">
                  <a:extLst>
                    <a:ext uri="{9D8B030D-6E8A-4147-A177-3AD203B41FA5}">
                      <a16:colId xmlns:a16="http://schemas.microsoft.com/office/drawing/2014/main" val="20001"/>
                    </a:ext>
                  </a:extLst>
                </a:gridCol>
              </a:tblGrid>
              <a:tr h="258128">
                <a:tc>
                  <a:txBody>
                    <a:bodyPr/>
                    <a:lstStyle/>
                    <a:p>
                      <a:pPr marL="0" marR="0">
                        <a:spcBef>
                          <a:spcPts val="0"/>
                        </a:spcBef>
                        <a:spcAft>
                          <a:spcPts val="0"/>
                        </a:spcAft>
                      </a:pPr>
                      <a:endParaRPr lang="en-US" sz="1400" kern="50" dirty="0">
                        <a:effectLst/>
                        <a:latin typeface="Times New Roman" panose="02020603050405020304" pitchFamily="18" charset="0"/>
                        <a:ea typeface="WenQuanYi Micro Hei"/>
                        <a:cs typeface="Lohit Hindi"/>
                      </a:endParaRPr>
                    </a:p>
                  </a:txBody>
                  <a:tcPr marL="26194" marR="26194" marT="26194" marB="26194"/>
                </a:tc>
                <a:tc>
                  <a:txBody>
                    <a:bodyPr/>
                    <a:lstStyle/>
                    <a:p>
                      <a:pPr marL="0" marR="0" algn="ctr">
                        <a:spcBef>
                          <a:spcPts val="0"/>
                        </a:spcBef>
                        <a:spcAft>
                          <a:spcPts val="0"/>
                        </a:spcAft>
                      </a:pPr>
                      <a:r>
                        <a:rPr lang="en-IN" sz="1400" kern="50" dirty="0">
                          <a:effectLst/>
                        </a:rPr>
                        <a:t>Author(s), Title, Edition, Publishing House</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0"/>
                  </a:ext>
                </a:extLst>
              </a:tr>
              <a:tr h="372428">
                <a:tc>
                  <a:txBody>
                    <a:bodyPr/>
                    <a:lstStyle/>
                    <a:p>
                      <a:pPr marL="0" marR="0">
                        <a:spcBef>
                          <a:spcPts val="0"/>
                        </a:spcBef>
                        <a:spcAft>
                          <a:spcPts val="0"/>
                        </a:spcAft>
                      </a:pPr>
                      <a:r>
                        <a:rPr lang="en-IN" sz="1400" kern="50">
                          <a:effectLst/>
                        </a:rPr>
                        <a:t>T1</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US" sz="1100" kern="50" dirty="0">
                          <a:effectLst/>
                        </a:rPr>
                        <a:t>Tan P. N., Steinbach M &amp; Kumar V. “Introduction to Data Mining” Pearson Education</a:t>
                      </a:r>
                      <a:r>
                        <a:rPr lang="en-IN" sz="900" kern="50" dirty="0">
                          <a:effectLst/>
                        </a:rPr>
                        <a:t> </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1"/>
                  </a:ext>
                </a:extLst>
              </a:tr>
              <a:tr h="372428">
                <a:tc>
                  <a:txBody>
                    <a:bodyPr/>
                    <a:lstStyle/>
                    <a:p>
                      <a:pPr marL="0" marR="0">
                        <a:spcBef>
                          <a:spcPts val="0"/>
                        </a:spcBef>
                        <a:spcAft>
                          <a:spcPts val="0"/>
                        </a:spcAft>
                      </a:pPr>
                      <a:r>
                        <a:rPr lang="en-IN" sz="1400" kern="50">
                          <a:effectLst/>
                        </a:rPr>
                        <a:t>T2</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IN" sz="1100" kern="50" dirty="0">
                          <a:effectLst/>
                        </a:rPr>
                        <a:t>Data Mining: Concepts and Techniques, Third Edition  by  </a:t>
                      </a:r>
                      <a:r>
                        <a:rPr lang="en-IN" sz="1100" kern="50" dirty="0" err="1">
                          <a:effectLst/>
                        </a:rPr>
                        <a:t>Jiawei</a:t>
                      </a:r>
                      <a:r>
                        <a:rPr lang="en-IN" sz="1100" kern="50" dirty="0">
                          <a:effectLst/>
                        </a:rPr>
                        <a:t> Han, </a:t>
                      </a:r>
                      <a:r>
                        <a:rPr lang="en-IN" sz="1100" kern="50" dirty="0" err="1">
                          <a:effectLst/>
                        </a:rPr>
                        <a:t>Micheline</a:t>
                      </a:r>
                      <a:r>
                        <a:rPr lang="en-IN" sz="1100" kern="50" dirty="0">
                          <a:effectLst/>
                        </a:rPr>
                        <a:t> </a:t>
                      </a:r>
                      <a:r>
                        <a:rPr lang="en-IN" sz="1100" kern="50" dirty="0" err="1">
                          <a:effectLst/>
                        </a:rPr>
                        <a:t>Kamber</a:t>
                      </a:r>
                      <a:r>
                        <a:rPr lang="en-IN" sz="1100" kern="50" dirty="0">
                          <a:effectLst/>
                        </a:rPr>
                        <a:t> and Jian Pei Morgan Kaufmann Publishers</a:t>
                      </a:r>
                      <a:endParaRPr lang="en-US" sz="15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2"/>
                  </a:ext>
                </a:extLst>
              </a:tr>
            </a:tbl>
          </a:graphicData>
        </a:graphic>
      </p:graphicFrame>
      <p:sp>
        <p:nvSpPr>
          <p:cNvPr id="5" name="Rectangle 1"/>
          <p:cNvSpPr txBox="1">
            <a:spLocks noChangeArrowheads="1"/>
          </p:cNvSpPr>
          <p:nvPr/>
        </p:nvSpPr>
        <p:spPr bwMode="auto">
          <a:xfrm>
            <a:off x="1485901" y="2256958"/>
            <a:ext cx="1608069"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zh-CN" sz="1200" b="1" dirty="0">
                <a:latin typeface="Times New Roman" panose="02020603050405020304" pitchFamily="18" charset="0"/>
                <a:ea typeface="WenQuanYi Micro Hei"/>
                <a:cs typeface="Times New Roman" panose="02020603050405020304" pitchFamily="18" charset="0"/>
              </a:rPr>
              <a:t>Prescribed Text Books</a:t>
            </a:r>
            <a:endParaRPr lang="en-US" altLang="zh-CN" sz="1800" dirty="0">
              <a:latin typeface="Arial" panose="020B0604020202020204" pitchFamily="34" charset="0"/>
            </a:endParaRPr>
          </a:p>
          <a:p>
            <a:pPr marL="0" indent="0" eaLnBrk="0" fontAlgn="base" hangingPunct="0">
              <a:lnSpc>
                <a:spcPct val="100000"/>
              </a:lnSpc>
              <a:spcBef>
                <a:spcPct val="0"/>
              </a:spcBef>
              <a:spcAft>
                <a:spcPct val="0"/>
              </a:spcAft>
              <a:buNone/>
            </a:pPr>
            <a:endParaRPr lang="en-US" altLang="zh-CN" sz="1200" dirty="0">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595861327"/>
              </p:ext>
            </p:extLst>
          </p:nvPr>
        </p:nvGraphicFramePr>
        <p:xfrm>
          <a:off x="838200" y="4419600"/>
          <a:ext cx="7886700" cy="609599"/>
        </p:xfrm>
        <a:graphic>
          <a:graphicData uri="http://schemas.openxmlformats.org/drawingml/2006/table">
            <a:tbl>
              <a:tblPr>
                <a:tableStyleId>{5C22544A-7EE6-4342-B048-85BDC9FD1C3A}</a:tableStyleId>
              </a:tblPr>
              <a:tblGrid>
                <a:gridCol w="7886700">
                  <a:extLst>
                    <a:ext uri="{9D8B030D-6E8A-4147-A177-3AD203B41FA5}">
                      <a16:colId xmlns:a16="http://schemas.microsoft.com/office/drawing/2014/main" val="3711347736"/>
                    </a:ext>
                  </a:extLst>
                </a:gridCol>
              </a:tblGrid>
              <a:tr h="201313">
                <a:tc>
                  <a:txBody>
                    <a:bodyPr/>
                    <a:lstStyle/>
                    <a:p>
                      <a:pPr algn="l" fontAlgn="b"/>
                      <a:r>
                        <a:rPr lang="en-US" sz="1050" u="sng" strike="noStrike">
                          <a:effectLst/>
                          <a:hlinkClick r:id="rId2"/>
                        </a:rPr>
                        <a:t>https://www.tutorialspoint.com/artificial_intelligence/artificial_intelligence_natural_language_processing.htm</a:t>
                      </a:r>
                      <a:endParaRPr lang="en-US" sz="1050" b="0" i="0" u="sng" strike="noStrike">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3351954732"/>
                  </a:ext>
                </a:extLst>
              </a:tr>
              <a:tr h="206973">
                <a:tc>
                  <a:txBody>
                    <a:bodyPr/>
                    <a:lstStyle/>
                    <a:p>
                      <a:pPr algn="l" fontAlgn="b"/>
                      <a:r>
                        <a:rPr lang="en-US" sz="1050" u="sng" strike="noStrike">
                          <a:effectLst/>
                          <a:hlinkClick r:id="rId3"/>
                        </a:rPr>
                        <a:t>https://datascience.foundation/sciencewhitepaper/natural-language-processing-nlp-simplified-a-step-by-step-guide</a:t>
                      </a:r>
                      <a:endParaRPr lang="en-US" sz="1050" b="0" i="0" u="sng" strike="noStrike">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3069214607"/>
                  </a:ext>
                </a:extLst>
              </a:tr>
              <a:tr h="201313">
                <a:tc>
                  <a:txBody>
                    <a:bodyPr/>
                    <a:lstStyle/>
                    <a:p>
                      <a:pPr algn="l" fontAlgn="b"/>
                      <a:r>
                        <a:rPr lang="en-US" sz="1050" u="sng" strike="noStrike" dirty="0">
                          <a:effectLst/>
                          <a:hlinkClick r:id="rId4"/>
                        </a:rPr>
                        <a:t>https://medium.com/@ageitgey/natural-language-processing-is-fun-9a0bff37854e</a:t>
                      </a:r>
                      <a:endParaRPr lang="en-US" sz="1050" b="1"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1776520314"/>
                  </a:ext>
                </a:extLst>
              </a:tr>
            </a:tbl>
          </a:graphicData>
        </a:graphic>
      </p:graphicFrame>
    </p:spTree>
    <p:extLst>
      <p:ext uri="{BB962C8B-B14F-4D97-AF65-F5344CB8AC3E}">
        <p14:creationId xmlns:p14="http://schemas.microsoft.com/office/powerpoint/2010/main" val="37155819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71574" y="2820256"/>
          <a:ext cx="5208100" cy="1041084"/>
        </p:xfrm>
        <a:graphic>
          <a:graphicData uri="http://schemas.openxmlformats.org/drawingml/2006/table">
            <a:tbl>
              <a:tblPr>
                <a:tableStyleId>{5C22544A-7EE6-4342-B048-85BDC9FD1C3A}</a:tableStyleId>
              </a:tblPr>
              <a:tblGrid>
                <a:gridCol w="320996">
                  <a:extLst>
                    <a:ext uri="{9D8B030D-6E8A-4147-A177-3AD203B41FA5}">
                      <a16:colId xmlns:a16="http://schemas.microsoft.com/office/drawing/2014/main" val="20000"/>
                    </a:ext>
                  </a:extLst>
                </a:gridCol>
                <a:gridCol w="4887104">
                  <a:extLst>
                    <a:ext uri="{9D8B030D-6E8A-4147-A177-3AD203B41FA5}">
                      <a16:colId xmlns:a16="http://schemas.microsoft.com/office/drawing/2014/main" val="20001"/>
                    </a:ext>
                  </a:extLst>
                </a:gridCol>
              </a:tblGrid>
              <a:tr h="258128">
                <a:tc>
                  <a:txBody>
                    <a:bodyPr/>
                    <a:lstStyle/>
                    <a:p>
                      <a:pPr marL="0" marR="0">
                        <a:spcBef>
                          <a:spcPts val="0"/>
                        </a:spcBef>
                        <a:spcAft>
                          <a:spcPts val="0"/>
                        </a:spcAft>
                      </a:pPr>
                      <a:endParaRPr lang="en-US" sz="1400" kern="50" dirty="0">
                        <a:effectLst/>
                        <a:latin typeface="Times New Roman" panose="02020603050405020304" pitchFamily="18" charset="0"/>
                        <a:ea typeface="WenQuanYi Micro Hei"/>
                        <a:cs typeface="Lohit Hindi"/>
                      </a:endParaRPr>
                    </a:p>
                  </a:txBody>
                  <a:tcPr marL="26194" marR="26194" marT="26194" marB="26194"/>
                </a:tc>
                <a:tc>
                  <a:txBody>
                    <a:bodyPr/>
                    <a:lstStyle/>
                    <a:p>
                      <a:pPr marL="0" marR="0" algn="ctr">
                        <a:spcBef>
                          <a:spcPts val="0"/>
                        </a:spcBef>
                        <a:spcAft>
                          <a:spcPts val="0"/>
                        </a:spcAft>
                      </a:pPr>
                      <a:r>
                        <a:rPr lang="en-IN" sz="1400" kern="50" dirty="0">
                          <a:effectLst/>
                        </a:rPr>
                        <a:t>Author(s), Title, Edition, Publishing House</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0"/>
                  </a:ext>
                </a:extLst>
              </a:tr>
              <a:tr h="372428">
                <a:tc>
                  <a:txBody>
                    <a:bodyPr/>
                    <a:lstStyle/>
                    <a:p>
                      <a:pPr marL="0" marR="0">
                        <a:spcBef>
                          <a:spcPts val="0"/>
                        </a:spcBef>
                        <a:spcAft>
                          <a:spcPts val="0"/>
                        </a:spcAft>
                      </a:pPr>
                      <a:r>
                        <a:rPr lang="en-IN" sz="1400" kern="50">
                          <a:effectLst/>
                        </a:rPr>
                        <a:t>T1</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US" sz="1100" kern="50" dirty="0">
                          <a:effectLst/>
                        </a:rPr>
                        <a:t>Tan P. N., Steinbach M &amp; Kumar V. “Introduction to Data Mining” Pearson Education</a:t>
                      </a:r>
                      <a:r>
                        <a:rPr lang="en-IN" sz="900" kern="50" dirty="0">
                          <a:effectLst/>
                        </a:rPr>
                        <a:t> </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1"/>
                  </a:ext>
                </a:extLst>
              </a:tr>
              <a:tr h="372428">
                <a:tc>
                  <a:txBody>
                    <a:bodyPr/>
                    <a:lstStyle/>
                    <a:p>
                      <a:pPr marL="0" marR="0">
                        <a:spcBef>
                          <a:spcPts val="0"/>
                        </a:spcBef>
                        <a:spcAft>
                          <a:spcPts val="0"/>
                        </a:spcAft>
                      </a:pPr>
                      <a:r>
                        <a:rPr lang="en-IN" sz="1400" kern="50">
                          <a:effectLst/>
                        </a:rPr>
                        <a:t>T2</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IN" sz="1100" kern="50" dirty="0">
                          <a:effectLst/>
                        </a:rPr>
                        <a:t>Data Mining: Concepts and Techniques, Third Edition  by  </a:t>
                      </a:r>
                      <a:r>
                        <a:rPr lang="en-IN" sz="1100" kern="50" dirty="0" err="1">
                          <a:effectLst/>
                        </a:rPr>
                        <a:t>Jiawei</a:t>
                      </a:r>
                      <a:r>
                        <a:rPr lang="en-IN" sz="1100" kern="50" dirty="0">
                          <a:effectLst/>
                        </a:rPr>
                        <a:t> Han, </a:t>
                      </a:r>
                      <a:r>
                        <a:rPr lang="en-IN" sz="1100" kern="50" dirty="0" err="1">
                          <a:effectLst/>
                        </a:rPr>
                        <a:t>Micheline</a:t>
                      </a:r>
                      <a:r>
                        <a:rPr lang="en-IN" sz="1100" kern="50" dirty="0">
                          <a:effectLst/>
                        </a:rPr>
                        <a:t> </a:t>
                      </a:r>
                      <a:r>
                        <a:rPr lang="en-IN" sz="1100" kern="50" dirty="0" err="1">
                          <a:effectLst/>
                        </a:rPr>
                        <a:t>Kamber</a:t>
                      </a:r>
                      <a:r>
                        <a:rPr lang="en-IN" sz="1100" kern="50" dirty="0">
                          <a:effectLst/>
                        </a:rPr>
                        <a:t> and Jian Pei Morgan Kaufmann Publishers</a:t>
                      </a:r>
                      <a:endParaRPr lang="en-US" sz="15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2"/>
                  </a:ext>
                </a:extLst>
              </a:tr>
            </a:tbl>
          </a:graphicData>
        </a:graphic>
      </p:graphicFrame>
      <p:sp>
        <p:nvSpPr>
          <p:cNvPr id="5" name="Rectangle 1"/>
          <p:cNvSpPr txBox="1">
            <a:spLocks noChangeArrowheads="1"/>
          </p:cNvSpPr>
          <p:nvPr/>
        </p:nvSpPr>
        <p:spPr bwMode="auto">
          <a:xfrm>
            <a:off x="1485901" y="2256958"/>
            <a:ext cx="1608069"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zh-CN" sz="1200" b="1" dirty="0">
                <a:latin typeface="Times New Roman" panose="02020603050405020304" pitchFamily="18" charset="0"/>
                <a:ea typeface="WenQuanYi Micro Hei"/>
                <a:cs typeface="Times New Roman" panose="02020603050405020304" pitchFamily="18" charset="0"/>
              </a:rPr>
              <a:t>Prescribed Text Books</a:t>
            </a:r>
            <a:endParaRPr lang="en-US" altLang="zh-CN" sz="1800" dirty="0">
              <a:latin typeface="Arial" panose="020B0604020202020204" pitchFamily="34" charset="0"/>
            </a:endParaRPr>
          </a:p>
          <a:p>
            <a:pPr marL="0" indent="0" eaLnBrk="0" fontAlgn="base" hangingPunct="0">
              <a:lnSpc>
                <a:spcPct val="100000"/>
              </a:lnSpc>
              <a:spcBef>
                <a:spcPct val="0"/>
              </a:spcBef>
              <a:spcAft>
                <a:spcPct val="0"/>
              </a:spcAft>
              <a:buNone/>
            </a:pPr>
            <a:endParaRPr lang="en-US" altLang="zh-CN" sz="1200" dirty="0">
              <a:latin typeface="Arial" panose="020B0604020202020204" pitchFamily="34" charset="0"/>
            </a:endParaRPr>
          </a:p>
        </p:txBody>
      </p:sp>
    </p:spTree>
    <p:extLst>
      <p:ext uri="{BB962C8B-B14F-4D97-AF65-F5344CB8AC3E}">
        <p14:creationId xmlns:p14="http://schemas.microsoft.com/office/powerpoint/2010/main" val="3831358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dirty="0">
                <a:hlinkClick r:id="rId2"/>
              </a:rPr>
              <a:t>https://unstats.un.org/unsd/dnss/docs-nqaf/UK-Guidelines_Subject.pdf</a:t>
            </a:r>
            <a:endParaRPr lang="en-US" dirty="0"/>
          </a:p>
          <a:p>
            <a:pPr>
              <a:buFont typeface="Arial" panose="020B0604020202020204" pitchFamily="34" charset="0"/>
              <a:buChar char="•"/>
            </a:pPr>
            <a:r>
              <a:rPr lang="en-US" dirty="0">
                <a:hlinkClick r:id="rId3"/>
              </a:rPr>
              <a:t>https://www.folkstalk.com/2010/01/types-of-dimensions.html?m=1</a:t>
            </a:r>
            <a:endParaRPr lang="en-US" dirty="0"/>
          </a:p>
          <a:p>
            <a:pPr>
              <a:buFont typeface="Arial" panose="020B0604020202020204" pitchFamily="34" charset="0"/>
              <a:buChar char="•"/>
            </a:pPr>
            <a:r>
              <a:rPr lang="en-US" dirty="0">
                <a:hlinkClick r:id="rId4"/>
              </a:rPr>
              <a:t>https://www.folkstalk.com/2010/01/data-warehouse-dimensional-modelling.html</a:t>
            </a:r>
            <a:endParaRPr lang="en-US" dirty="0"/>
          </a:p>
          <a:p>
            <a:pPr>
              <a:buFont typeface="Arial" panose="020B0604020202020204" pitchFamily="34" charset="0"/>
              <a:buChar char="•"/>
            </a:pPr>
            <a:r>
              <a:rPr lang="en-US" dirty="0">
                <a:hlinkClick r:id="rId5"/>
              </a:rPr>
              <a:t>https://www.metrology-journal.org/articles/ijmqe/full_html/2017/01/ijmqe160046/ijmqe160046.html</a:t>
            </a:r>
            <a:endParaRPr lang="en-US" dirty="0"/>
          </a:p>
        </p:txBody>
      </p:sp>
      <p:sp>
        <p:nvSpPr>
          <p:cNvPr id="3" name="Content Placeholder 2"/>
          <p:cNvSpPr>
            <a:spLocks noGrp="1"/>
          </p:cNvSpPr>
          <p:nvPr>
            <p:ph sz="quarter" idx="10"/>
          </p:nvPr>
        </p:nvSpPr>
        <p:spPr/>
        <p:txBody>
          <a:bodyPr/>
          <a:lstStyle/>
          <a:p>
            <a:r>
              <a:rPr lang="en-US" dirty="0"/>
              <a:t>References</a:t>
            </a:r>
          </a:p>
        </p:txBody>
      </p:sp>
    </p:spTree>
    <p:extLst>
      <p:ext uri="{BB962C8B-B14F-4D97-AF65-F5344CB8AC3E}">
        <p14:creationId xmlns:p14="http://schemas.microsoft.com/office/powerpoint/2010/main" val="40402766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 </a:t>
            </a:r>
          </a:p>
        </p:txBody>
      </p:sp>
      <p:sp>
        <p:nvSpPr>
          <p:cNvPr id="5" name="Subtitle 4"/>
          <p:cNvSpPr>
            <a:spLocks noGrp="1"/>
          </p:cNvSpPr>
          <p:nvPr>
            <p:ph type="subTitle" idx="1"/>
          </p:nvPr>
        </p:nvSpPr>
        <p:spPr/>
        <p:txBody>
          <a:bodyPr/>
          <a:lstStyle/>
          <a:p>
            <a:r>
              <a:rPr lang="en-US" dirty="0"/>
              <a:t>More In-depth Reading</a:t>
            </a:r>
          </a:p>
        </p:txBody>
      </p:sp>
    </p:spTree>
    <p:extLst>
      <p:ext uri="{BB962C8B-B14F-4D97-AF65-F5344CB8AC3E}">
        <p14:creationId xmlns:p14="http://schemas.microsoft.com/office/powerpoint/2010/main" val="4123973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u="sng" dirty="0"/>
              <a:t>3 categories </a:t>
            </a:r>
            <a:r>
              <a:rPr lang="en-US" dirty="0"/>
              <a:t>-</a:t>
            </a:r>
          </a:p>
          <a:p>
            <a:pPr marL="457200" indent="-457200">
              <a:buAutoNum type="arabicPeriod"/>
            </a:pPr>
            <a:r>
              <a:rPr lang="en-US" b="1" dirty="0"/>
              <a:t>1:1</a:t>
            </a:r>
            <a:r>
              <a:rPr lang="en-US" dirty="0"/>
              <a:t> Transformations - Engineering techniques are those that address problematic characteristics of individual predictors </a:t>
            </a:r>
          </a:p>
          <a:p>
            <a:pPr marL="457200" indent="-457200">
              <a:buAutoNum type="arabicPeriod"/>
            </a:pPr>
            <a:r>
              <a:rPr lang="en-US" b="1" dirty="0"/>
              <a:t>1:Many</a:t>
            </a:r>
            <a:r>
              <a:rPr lang="en-US" dirty="0"/>
              <a:t> Transformations - Methods for expanding individual predictors into many predictors in order to better represent more complex predictor-response relationships</a:t>
            </a:r>
          </a:p>
          <a:p>
            <a:pPr marL="457200" indent="-457200">
              <a:buAutoNum type="arabicPeriod"/>
            </a:pPr>
            <a:r>
              <a:rPr lang="en-US" b="1" dirty="0"/>
              <a:t>Many : Many </a:t>
            </a:r>
            <a:r>
              <a:rPr lang="en-US" dirty="0"/>
              <a:t>Transformations -Methodology for consolidating redundant information across many predictors</a:t>
            </a:r>
          </a:p>
        </p:txBody>
      </p:sp>
      <p:sp>
        <p:nvSpPr>
          <p:cNvPr id="3" name="Content Placeholder 2"/>
          <p:cNvSpPr>
            <a:spLocks noGrp="1"/>
          </p:cNvSpPr>
          <p:nvPr>
            <p:ph sz="quarter" idx="10"/>
          </p:nvPr>
        </p:nvSpPr>
        <p:spPr/>
        <p:txBody>
          <a:bodyPr/>
          <a:lstStyle/>
          <a:p>
            <a:r>
              <a:rPr lang="en-US" dirty="0"/>
              <a:t>Techniques of Feature Engineering </a:t>
            </a:r>
          </a:p>
        </p:txBody>
      </p:sp>
    </p:spTree>
    <p:extLst>
      <p:ext uri="{BB962C8B-B14F-4D97-AF65-F5344CB8AC3E}">
        <p14:creationId xmlns:p14="http://schemas.microsoft.com/office/powerpoint/2010/main" val="1467380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8823" y="1524000"/>
            <a:ext cx="5336177" cy="4953000"/>
          </a:xfrm>
        </p:spPr>
        <p:txBody>
          <a:bodyPr>
            <a:normAutofit fontScale="85000" lnSpcReduction="10000"/>
          </a:bodyPr>
          <a:lstStyle/>
          <a:p>
            <a:pPr marL="457200" indent="-457200">
              <a:buAutoNum type="arabicPeriod"/>
            </a:pPr>
            <a:r>
              <a:rPr lang="en-US" b="1" u="sng" dirty="0"/>
              <a:t>Box-cox transformation</a:t>
            </a:r>
          </a:p>
          <a:p>
            <a:pPr marL="457200" indent="-457200">
              <a:buAutoNum type="arabicPeriod"/>
            </a:pPr>
            <a:endParaRPr lang="en-US" dirty="0"/>
          </a:p>
          <a:p>
            <a:pPr marL="457200" indent="-457200">
              <a:buAutoNum type="arabicPeriod"/>
            </a:pPr>
            <a:endParaRPr lang="en-US" dirty="0"/>
          </a:p>
          <a:p>
            <a:pPr marL="685800" lvl="1"/>
            <a:r>
              <a:rPr lang="en-US" dirty="0"/>
              <a:t>uses </a:t>
            </a:r>
            <a:r>
              <a:rPr lang="en-US" b="1" dirty="0"/>
              <a:t>maximum likelihood estimation </a:t>
            </a:r>
            <a:r>
              <a:rPr lang="en-US" dirty="0"/>
              <a:t>to estimate a transformation parameter λ in the equation, derived based on data</a:t>
            </a:r>
          </a:p>
          <a:p>
            <a:pPr marL="685800" lvl="1"/>
            <a:r>
              <a:rPr lang="en-US" dirty="0"/>
              <a:t>~x is the geometric mean of the predictor data.</a:t>
            </a:r>
          </a:p>
          <a:p>
            <a:pPr marL="685800" lvl="1"/>
            <a:r>
              <a:rPr lang="en-US" dirty="0"/>
              <a:t>Because the parameter of interest is in the exponent, this type of transformation is called a </a:t>
            </a:r>
            <a:r>
              <a:rPr lang="en-US" i="1" dirty="0"/>
              <a:t>power transformation</a:t>
            </a:r>
            <a:r>
              <a:rPr lang="en-US" dirty="0"/>
              <a:t>.</a:t>
            </a:r>
          </a:p>
          <a:p>
            <a:pPr marL="685800" lvl="1"/>
            <a:r>
              <a:rPr lang="en-US" dirty="0"/>
              <a:t>Some values of </a:t>
            </a:r>
            <a:r>
              <a:rPr lang="el-GR" dirty="0"/>
              <a:t>λ </a:t>
            </a:r>
            <a:r>
              <a:rPr lang="en-US" dirty="0"/>
              <a:t>map to common transformations, such as </a:t>
            </a:r>
            <a:r>
              <a:rPr lang="el-GR" dirty="0"/>
              <a:t>λ=1 (</a:t>
            </a:r>
            <a:r>
              <a:rPr lang="en-US" dirty="0"/>
              <a:t>no transformation), </a:t>
            </a:r>
            <a:r>
              <a:rPr lang="el-GR" dirty="0"/>
              <a:t>λ=0 (</a:t>
            </a:r>
            <a:r>
              <a:rPr lang="en-US" dirty="0"/>
              <a:t>log), </a:t>
            </a:r>
            <a:r>
              <a:rPr lang="el-GR" dirty="0"/>
              <a:t>λ=0.5 (</a:t>
            </a:r>
            <a:r>
              <a:rPr lang="en-US" dirty="0"/>
              <a:t>square root), and </a:t>
            </a:r>
            <a:r>
              <a:rPr lang="el-GR" dirty="0"/>
              <a:t>λ=−1 (</a:t>
            </a:r>
            <a:r>
              <a:rPr lang="en-US" dirty="0"/>
              <a:t>inverse).</a:t>
            </a:r>
          </a:p>
          <a:p>
            <a:pPr marL="685800" lvl="1"/>
            <a:r>
              <a:rPr lang="en-US" dirty="0"/>
              <a:t>It is important to note that the Box-Cox procedure can only be applied to data that is </a:t>
            </a:r>
            <a:r>
              <a:rPr lang="en-US" b="1" dirty="0"/>
              <a:t>strictly positive</a:t>
            </a:r>
            <a:r>
              <a:rPr lang="en-US" dirty="0"/>
              <a:t>.</a:t>
            </a:r>
          </a:p>
          <a:p>
            <a:pPr marL="685800" lvl="1"/>
            <a:r>
              <a:rPr lang="en-US" dirty="0"/>
              <a:t>For the data in Figure </a:t>
            </a:r>
            <a:r>
              <a:rPr lang="en-US" dirty="0">
                <a:hlinkClick r:id="rId2"/>
              </a:rPr>
              <a:t>6.1</a:t>
            </a:r>
            <a:r>
              <a:rPr lang="en-US" dirty="0"/>
              <a:t>, the parameter was estimated from the training set data to be ˆλ=−1.09λ^=−1.09. This is effectively the inverse transformation. Figure </a:t>
            </a:r>
            <a:r>
              <a:rPr lang="en-US" dirty="0">
                <a:hlinkClick r:id="rId2"/>
              </a:rPr>
              <a:t>6.1</a:t>
            </a:r>
            <a:r>
              <a:rPr lang="en-US" dirty="0"/>
              <a:t>(b) shows the results when the transformation is applied to the test set, and yields a transformed distribution that is approximately symmetric. </a:t>
            </a:r>
          </a:p>
          <a:p>
            <a:pPr marL="857250" lvl="1" indent="-457200">
              <a:buAutoNum type="arabicPeriod"/>
            </a:pPr>
            <a:endParaRPr lang="en-US" dirty="0"/>
          </a:p>
        </p:txBody>
      </p:sp>
      <p:sp>
        <p:nvSpPr>
          <p:cNvPr id="3" name="Content Placeholder 2"/>
          <p:cNvSpPr>
            <a:spLocks noGrp="1"/>
          </p:cNvSpPr>
          <p:nvPr>
            <p:ph sz="quarter" idx="10"/>
          </p:nvPr>
        </p:nvSpPr>
        <p:spPr/>
        <p:txBody>
          <a:bodyPr/>
          <a:lstStyle/>
          <a:p>
            <a:r>
              <a:rPr lang="en-US" dirty="0"/>
              <a:t>1:1 Transformations 1/</a:t>
            </a:r>
          </a:p>
        </p:txBody>
      </p:sp>
      <p:pic>
        <p:nvPicPr>
          <p:cNvPr id="4" name="Picture 3"/>
          <p:cNvPicPr>
            <a:picLocks noChangeAspect="1"/>
          </p:cNvPicPr>
          <p:nvPr/>
        </p:nvPicPr>
        <p:blipFill rotWithShape="1">
          <a:blip r:embed="rId3"/>
          <a:srcRect l="7556" t="14285" r="7556" b="14286"/>
          <a:stretch/>
        </p:blipFill>
        <p:spPr>
          <a:xfrm>
            <a:off x="2209799" y="1905000"/>
            <a:ext cx="2514601" cy="609600"/>
          </a:xfrm>
          <a:prstGeom prst="rect">
            <a:avLst/>
          </a:prstGeom>
        </p:spPr>
      </p:pic>
      <p:pic>
        <p:nvPicPr>
          <p:cNvPr id="6" name="Picture 5"/>
          <p:cNvPicPr>
            <a:picLocks noChangeAspect="1"/>
          </p:cNvPicPr>
          <p:nvPr/>
        </p:nvPicPr>
        <p:blipFill>
          <a:blip r:embed="rId4"/>
          <a:stretch>
            <a:fillRect/>
          </a:stretch>
        </p:blipFill>
        <p:spPr>
          <a:xfrm>
            <a:off x="5715000" y="1740331"/>
            <a:ext cx="3429000" cy="4093299"/>
          </a:xfrm>
          <a:prstGeom prst="rect">
            <a:avLst/>
          </a:prstGeom>
        </p:spPr>
      </p:pic>
    </p:spTree>
    <p:extLst>
      <p:ext uri="{BB962C8B-B14F-4D97-AF65-F5344CB8AC3E}">
        <p14:creationId xmlns:p14="http://schemas.microsoft.com/office/powerpoint/2010/main" val="209233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u="sng" dirty="0"/>
              <a:t>2. Yeo and Johnson Transformation</a:t>
            </a:r>
          </a:p>
          <a:p>
            <a:pPr>
              <a:buFontTx/>
              <a:buChar char="-"/>
            </a:pPr>
            <a:r>
              <a:rPr lang="en-US" dirty="0"/>
              <a:t>Overcomes the shortcoming of Box and com that it could be applied to data that is </a:t>
            </a:r>
            <a:r>
              <a:rPr lang="en-US" b="1" dirty="0"/>
              <a:t>strictly positive</a:t>
            </a:r>
            <a:r>
              <a:rPr lang="en-US" dirty="0"/>
              <a:t>.</a:t>
            </a:r>
          </a:p>
          <a:p>
            <a:pPr>
              <a:buFontTx/>
              <a:buChar char="-"/>
            </a:pPr>
            <a:endParaRPr lang="en-US" dirty="0"/>
          </a:p>
          <a:p>
            <a:pPr marL="0" indent="0"/>
            <a:endParaRPr lang="en-US" dirty="0">
              <a:hlinkClick r:id="rId2"/>
            </a:endParaRPr>
          </a:p>
          <a:p>
            <a:pPr marL="0" indent="0"/>
            <a:endParaRPr lang="en-US" dirty="0">
              <a:hlinkClick r:id="rId2"/>
            </a:endParaRPr>
          </a:p>
          <a:p>
            <a:pPr marL="0" indent="0"/>
            <a:r>
              <a:rPr lang="en-US" dirty="0">
                <a:hlinkClick r:id="rId2"/>
              </a:rPr>
              <a:t>https://www.stat.umn.edu/arc/yjpower.pdf</a:t>
            </a:r>
            <a:r>
              <a:rPr lang="en-US" dirty="0"/>
              <a:t> 	</a:t>
            </a:r>
          </a:p>
          <a:p>
            <a:pPr marL="0" indent="0"/>
            <a:endParaRPr lang="en-US" dirty="0"/>
          </a:p>
        </p:txBody>
      </p:sp>
      <p:sp>
        <p:nvSpPr>
          <p:cNvPr id="3" name="Content Placeholder 2"/>
          <p:cNvSpPr>
            <a:spLocks noGrp="1"/>
          </p:cNvSpPr>
          <p:nvPr>
            <p:ph sz="quarter" idx="10"/>
          </p:nvPr>
        </p:nvSpPr>
        <p:spPr/>
        <p:txBody>
          <a:bodyPr/>
          <a:lstStyle/>
          <a:p>
            <a:r>
              <a:rPr lang="en-US" dirty="0"/>
              <a:t>1:1 Transformations 2/</a:t>
            </a:r>
          </a:p>
        </p:txBody>
      </p:sp>
      <p:pic>
        <p:nvPicPr>
          <p:cNvPr id="4" name="Picture 3"/>
          <p:cNvPicPr>
            <a:picLocks noChangeAspect="1"/>
          </p:cNvPicPr>
          <p:nvPr/>
        </p:nvPicPr>
        <p:blipFill>
          <a:blip r:embed="rId3"/>
          <a:stretch>
            <a:fillRect/>
          </a:stretch>
        </p:blipFill>
        <p:spPr>
          <a:xfrm>
            <a:off x="1485899" y="2743200"/>
            <a:ext cx="5829301" cy="1295400"/>
          </a:xfrm>
          <a:prstGeom prst="rect">
            <a:avLst/>
          </a:prstGeom>
        </p:spPr>
      </p:pic>
    </p:spTree>
    <p:extLst>
      <p:ext uri="{BB962C8B-B14F-4D97-AF65-F5344CB8AC3E}">
        <p14:creationId xmlns:p14="http://schemas.microsoft.com/office/powerpoint/2010/main" val="617164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b="1" u="sng" dirty="0"/>
              <a:t>3. Logit Transformation</a:t>
            </a:r>
          </a:p>
          <a:p>
            <a:pPr>
              <a:buFont typeface="Arial" panose="020B0604020202020204" pitchFamily="34" charset="0"/>
              <a:buChar char="•"/>
            </a:pPr>
            <a:r>
              <a:rPr lang="en-US" dirty="0"/>
              <a:t>Another important transformation to an individual variable is for a variable that has values bounded between zero and one, such as proportions. </a:t>
            </a:r>
          </a:p>
          <a:p>
            <a:pPr>
              <a:buFont typeface="Arial" panose="020B0604020202020204" pitchFamily="34" charset="0"/>
              <a:buChar char="•"/>
            </a:pPr>
            <a:r>
              <a:rPr lang="en-US" dirty="0"/>
              <a:t>The problem with modeling this type of outcome is that model predictions might may not be guaranteed to be within the same boundaries</a:t>
            </a:r>
            <a:r>
              <a:rPr lang="en-US" b="1" dirty="0"/>
              <a:t>. For data between zero and one, </a:t>
            </a:r>
            <a:r>
              <a:rPr lang="en-US" dirty="0"/>
              <a:t>the </a:t>
            </a:r>
            <a:r>
              <a:rPr lang="en-US" i="1" dirty="0"/>
              <a:t>logit</a:t>
            </a:r>
            <a:r>
              <a:rPr lang="en-US" dirty="0"/>
              <a:t> transformation could be used. If </a:t>
            </a:r>
            <a:r>
              <a:rPr lang="en-US" b="1" dirty="0"/>
              <a:t>π</a:t>
            </a:r>
            <a:r>
              <a:rPr lang="en-US" dirty="0"/>
              <a:t> is the variable, the logit transformations is: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This transformation changes the scale from values between zero and one to values between negative and positive infinity. On the extremes, when the data are absolute zero or one, a small constant can be added or subtracted to avoid division by zero. Once model predictions are created, the </a:t>
            </a:r>
            <a:r>
              <a:rPr lang="en-US" b="1" dirty="0"/>
              <a:t>inverse logit transformation </a:t>
            </a:r>
            <a:r>
              <a:rPr lang="en-US" dirty="0"/>
              <a:t>can be used to place the values back on their original scale.</a:t>
            </a:r>
          </a:p>
          <a:p>
            <a:pPr>
              <a:buFont typeface="Arial" panose="020B0604020202020204" pitchFamily="34" charset="0"/>
              <a:buChar char="•"/>
            </a:pPr>
            <a:endParaRPr lang="en-US" dirty="0"/>
          </a:p>
          <a:p>
            <a:r>
              <a:rPr lang="en-US" b="1" u="sng" dirty="0"/>
              <a:t>4. Arcsine transformation</a:t>
            </a:r>
          </a:p>
          <a:p>
            <a:pPr marL="0" indent="0"/>
            <a:r>
              <a:rPr lang="en-US" dirty="0"/>
              <a:t>An alternative to the logit transformation is the </a:t>
            </a:r>
            <a:r>
              <a:rPr lang="en-US" i="1" dirty="0"/>
              <a:t>arcsine transformation</a:t>
            </a:r>
            <a:r>
              <a:rPr lang="en-US" dirty="0"/>
              <a:t>. This is primarily used on the square root of the proportions </a:t>
            </a:r>
          </a:p>
          <a:p>
            <a:pPr marL="0" indent="0"/>
            <a:r>
              <a:rPr lang="en-US" b="1" dirty="0"/>
              <a:t> y∗=arcsine(√π)y∗=arcsine(π).</a:t>
            </a:r>
          </a:p>
        </p:txBody>
      </p:sp>
      <p:sp>
        <p:nvSpPr>
          <p:cNvPr id="3" name="Content Placeholder 2"/>
          <p:cNvSpPr>
            <a:spLocks noGrp="1"/>
          </p:cNvSpPr>
          <p:nvPr>
            <p:ph sz="quarter" idx="10"/>
          </p:nvPr>
        </p:nvSpPr>
        <p:spPr/>
        <p:txBody>
          <a:bodyPr/>
          <a:lstStyle/>
          <a:p>
            <a:r>
              <a:rPr lang="en-US" dirty="0"/>
              <a:t>1:1 Transformations 3/</a:t>
            </a:r>
          </a:p>
        </p:txBody>
      </p:sp>
      <p:pic>
        <p:nvPicPr>
          <p:cNvPr id="4" name="Picture 3"/>
          <p:cNvPicPr>
            <a:picLocks noChangeAspect="1"/>
          </p:cNvPicPr>
          <p:nvPr/>
        </p:nvPicPr>
        <p:blipFill rotWithShape="1">
          <a:blip r:embed="rId2"/>
          <a:srcRect t="20513"/>
          <a:stretch/>
        </p:blipFill>
        <p:spPr>
          <a:xfrm>
            <a:off x="3352800" y="2971800"/>
            <a:ext cx="2486025" cy="590550"/>
          </a:xfrm>
          <a:prstGeom prst="rect">
            <a:avLst/>
          </a:prstGeom>
        </p:spPr>
      </p:pic>
    </p:spTree>
    <p:extLst>
      <p:ext uri="{BB962C8B-B14F-4D97-AF65-F5344CB8AC3E}">
        <p14:creationId xmlns:p14="http://schemas.microsoft.com/office/powerpoint/2010/main" val="3512351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Text Placeholder 2"/>
          <p:cNvSpPr>
            <a:spLocks noGrp="1"/>
          </p:cNvSpPr>
          <p:nvPr>
            <p:ph type="body" sz="quarter" idx="13"/>
          </p:nvPr>
        </p:nvSpPr>
        <p:spPr>
          <a:xfrm>
            <a:off x="533400" y="1752600"/>
            <a:ext cx="8043496" cy="4648200"/>
          </a:xfrm>
        </p:spPr>
        <p:txBody>
          <a:bodyPr>
            <a:normAutofit lnSpcReduction="10000"/>
          </a:bodyPr>
          <a:lstStyle/>
          <a:p>
            <a:pPr algn="just">
              <a:lnSpc>
                <a:spcPct val="150000"/>
              </a:lnSpc>
              <a:buFont typeface="Wingdings" panose="05000000000000000000" pitchFamily="2" charset="2"/>
              <a:buChar char="Ø"/>
            </a:pPr>
            <a:r>
              <a:rPr lang="en-US" sz="1500" b="1" dirty="0">
                <a:solidFill>
                  <a:srgbClr val="1C1573"/>
                </a:solidFill>
              </a:rPr>
              <a:t>Feature Engineering is the </a:t>
            </a:r>
            <a:r>
              <a:rPr lang="en-US" sz="1500" b="1" dirty="0">
                <a:solidFill>
                  <a:srgbClr val="FF0000"/>
                </a:solidFill>
              </a:rPr>
              <a:t>process of selecting and extracting useful, predictive signals from data. </a:t>
            </a:r>
          </a:p>
          <a:p>
            <a:pPr algn="just">
              <a:lnSpc>
                <a:spcPct val="150000"/>
              </a:lnSpc>
              <a:buFont typeface="Wingdings" panose="05000000000000000000" pitchFamily="2" charset="2"/>
              <a:buChar char="Ø"/>
            </a:pPr>
            <a:r>
              <a:rPr lang="en-US" sz="1500" b="1" dirty="0">
                <a:solidFill>
                  <a:srgbClr val="1C1573"/>
                </a:solidFill>
              </a:rPr>
              <a:t>The goal is to </a:t>
            </a:r>
            <a:r>
              <a:rPr lang="en-US" sz="1500" b="1" dirty="0">
                <a:solidFill>
                  <a:srgbClr val="FF0000"/>
                </a:solidFill>
              </a:rPr>
              <a:t>create a set of features that best represent the information contained in the data</a:t>
            </a:r>
            <a:r>
              <a:rPr lang="en-US" sz="1500" b="1" dirty="0">
                <a:solidFill>
                  <a:srgbClr val="1C1573"/>
                </a:solidFill>
              </a:rPr>
              <a:t>, producing a simpler model that generalizes well to future observations. </a:t>
            </a:r>
          </a:p>
          <a:p>
            <a:pPr algn="just">
              <a:lnSpc>
                <a:spcPct val="150000"/>
              </a:lnSpc>
              <a:buFont typeface="Wingdings" panose="05000000000000000000" pitchFamily="2" charset="2"/>
              <a:buChar char="Ø"/>
            </a:pPr>
            <a:endParaRPr lang="en-US" sz="1500" b="1" dirty="0">
              <a:solidFill>
                <a:srgbClr val="1C1573"/>
              </a:solidFill>
            </a:endParaRPr>
          </a:p>
          <a:p>
            <a:r>
              <a:rPr lang="en-US" sz="1600" b="1" dirty="0"/>
              <a:t>Steps to do feature engineering are as follows:</a:t>
            </a:r>
            <a:endParaRPr lang="en-US" sz="1600" dirty="0"/>
          </a:p>
          <a:p>
            <a:pPr lvl="1"/>
            <a:r>
              <a:rPr lang="en-US" sz="1450" dirty="0"/>
              <a:t>Brainstorm features.</a:t>
            </a:r>
          </a:p>
          <a:p>
            <a:pPr lvl="1"/>
            <a:r>
              <a:rPr lang="en-US" sz="1450" dirty="0"/>
              <a:t>Create features.</a:t>
            </a:r>
          </a:p>
          <a:p>
            <a:pPr lvl="1"/>
            <a:r>
              <a:rPr lang="en-US" sz="1450" dirty="0"/>
              <a:t>Check how the features work with the model.</a:t>
            </a:r>
          </a:p>
          <a:p>
            <a:pPr lvl="1"/>
            <a:r>
              <a:rPr lang="en-US" sz="1450" dirty="0"/>
              <a:t>Start again from first until the features work perfectly.</a:t>
            </a:r>
          </a:p>
          <a:p>
            <a:r>
              <a:rPr lang="en-US" sz="1600" i="1" dirty="0"/>
              <a:t>Feature engineering is the process of transforming raw data into features that better represent the underlying problem to the predictive models, resulting in improved model accuracy on unseen data.</a:t>
            </a:r>
          </a:p>
          <a:p>
            <a:r>
              <a:rPr lang="en-US" sz="1600" i="1" dirty="0"/>
              <a:t>Feature engineering turn your inputs into things the algorithm can understand.</a:t>
            </a:r>
          </a:p>
          <a:p>
            <a:pPr algn="just">
              <a:lnSpc>
                <a:spcPct val="150000"/>
              </a:lnSpc>
              <a:buFont typeface="Wingdings" panose="05000000000000000000" pitchFamily="2" charset="2"/>
              <a:buChar char="Ø"/>
            </a:pPr>
            <a:endParaRPr lang="en-US" sz="1500" b="1" dirty="0">
              <a:solidFill>
                <a:srgbClr val="1C1573"/>
              </a:solidFill>
            </a:endParaRPr>
          </a:p>
          <a:p>
            <a:pPr algn="just"/>
            <a:endParaRPr lang="en-US" dirty="0"/>
          </a:p>
        </p:txBody>
      </p:sp>
    </p:spTree>
    <p:extLst>
      <p:ext uri="{BB962C8B-B14F-4D97-AF65-F5344CB8AC3E}">
        <p14:creationId xmlns:p14="http://schemas.microsoft.com/office/powerpoint/2010/main" val="1964671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u="sng" dirty="0"/>
              <a:t>5. </a:t>
            </a:r>
            <a:r>
              <a:rPr lang="en-US" b="1" i="1" u="sng" dirty="0"/>
              <a:t>Centering</a:t>
            </a:r>
            <a:r>
              <a:rPr lang="en-US" b="1" u="sng" dirty="0"/>
              <a:t> </a:t>
            </a:r>
          </a:p>
          <a:p>
            <a:pPr>
              <a:buFont typeface="Arial" panose="020B0604020202020204" pitchFamily="34" charset="0"/>
              <a:buChar char="•"/>
            </a:pPr>
            <a:r>
              <a:rPr lang="en-US" dirty="0"/>
              <a:t>The predictor’s training set average is subtracted from the predictor’s individual values. When this is applied separately to each variable, the collection of variables would have a common mean value (i.e., zero). </a:t>
            </a:r>
          </a:p>
          <a:p>
            <a:pPr>
              <a:buFont typeface="Arial" panose="020B0604020202020204" pitchFamily="34" charset="0"/>
              <a:buChar char="•"/>
            </a:pPr>
            <a:r>
              <a:rPr lang="en-US" b="1" dirty="0"/>
              <a:t>X* = X – </a:t>
            </a:r>
            <a:r>
              <a:rPr lang="en-US" b="1" dirty="0" err="1"/>
              <a:t>X</a:t>
            </a:r>
            <a:r>
              <a:rPr lang="en-US" b="1" baseline="-25000" dirty="0" err="1"/>
              <a:t>mean</a:t>
            </a:r>
            <a:endParaRPr lang="en-US" b="1" baseline="-25000" dirty="0"/>
          </a:p>
          <a:p>
            <a:pPr marL="0" indent="0"/>
            <a:r>
              <a:rPr lang="en-US" b="1" u="sng" dirty="0"/>
              <a:t>6. </a:t>
            </a:r>
            <a:r>
              <a:rPr lang="en-US" b="1" i="1" u="sng" dirty="0"/>
              <a:t>Scaling</a:t>
            </a:r>
            <a:r>
              <a:rPr lang="en-US" b="1" u="sng" dirty="0"/>
              <a:t> </a:t>
            </a:r>
          </a:p>
          <a:p>
            <a:pPr>
              <a:buFont typeface="Arial" panose="020B0604020202020204" pitchFamily="34" charset="0"/>
              <a:buChar char="•"/>
            </a:pPr>
            <a:r>
              <a:rPr lang="en-US" i="1" dirty="0"/>
              <a:t>Scaling</a:t>
            </a:r>
            <a:r>
              <a:rPr lang="en-US" dirty="0"/>
              <a:t> is the process of dividing a variable by the corresponding training set’s standard deviation. This ensures that that variables have a standard deviation of one. </a:t>
            </a:r>
          </a:p>
          <a:p>
            <a:pPr>
              <a:buFont typeface="Arial" panose="020B0604020202020204" pitchFamily="34" charset="0"/>
              <a:buChar char="•"/>
            </a:pPr>
            <a:r>
              <a:rPr lang="en-US" b="1" dirty="0"/>
              <a:t>X* = X/SD</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1:1 Transformations – Scaling Techniques 4/</a:t>
            </a:r>
          </a:p>
        </p:txBody>
      </p:sp>
    </p:spTree>
    <p:extLst>
      <p:ext uri="{BB962C8B-B14F-4D97-AF65-F5344CB8AC3E}">
        <p14:creationId xmlns:p14="http://schemas.microsoft.com/office/powerpoint/2010/main" val="20253794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830763"/>
          </a:xfrm>
        </p:spPr>
        <p:txBody>
          <a:bodyPr>
            <a:normAutofit fontScale="92500" lnSpcReduction="20000"/>
          </a:bodyPr>
          <a:lstStyle/>
          <a:p>
            <a:r>
              <a:rPr lang="en-US" b="1" u="sng" dirty="0"/>
              <a:t>7. Range </a:t>
            </a:r>
            <a:r>
              <a:rPr lang="en-US" b="1" i="1" u="sng" dirty="0"/>
              <a:t>Scaling</a:t>
            </a:r>
            <a:r>
              <a:rPr lang="en-US" b="1" u="sng" dirty="0"/>
              <a:t> </a:t>
            </a:r>
          </a:p>
          <a:p>
            <a:pPr>
              <a:buFont typeface="Arial" panose="020B0604020202020204" pitchFamily="34" charset="0"/>
              <a:buChar char="•"/>
            </a:pPr>
            <a:r>
              <a:rPr lang="en-US" i="1" dirty="0"/>
              <a:t>Range</a:t>
            </a:r>
            <a:r>
              <a:rPr lang="en-US" dirty="0"/>
              <a:t> scaling uses the training set minimum and maximum values to translate the data to be between an arbitrary range (usually zero and one).</a:t>
            </a:r>
          </a:p>
          <a:p>
            <a:pPr>
              <a:buFont typeface="Arial" panose="020B0604020202020204" pitchFamily="34" charset="0"/>
              <a:buChar char="•"/>
            </a:pPr>
            <a:r>
              <a:rPr lang="en-US" dirty="0"/>
              <a:t>Again, it is emphasized that the statistics required for the transformation (e.g., the mean) are estimated from the training set and are applied to all data sets (e.g., the test set or new samples).</a:t>
            </a:r>
          </a:p>
          <a:p>
            <a:pPr marL="0" indent="0"/>
            <a:endParaRPr lang="en-US" dirty="0"/>
          </a:p>
          <a:p>
            <a:pPr marL="0" indent="0"/>
            <a:r>
              <a:rPr lang="en-US" dirty="0"/>
              <a:t>NOTE- Scaling transformations are mostly innocuous and are typically needed when the model requires the predictors to be in common units. For example, when the distance or dot products between predictors are used (such as </a:t>
            </a:r>
            <a:r>
              <a:rPr lang="en-US" i="1" dirty="0"/>
              <a:t>K</a:t>
            </a:r>
            <a:r>
              <a:rPr lang="en-US" dirty="0"/>
              <a:t>-nearest neighbors or support vector machines) or when the variables are required to be a common scale in order to apply a penalty (e.g., the lasso or ridge regression), a standardization procedure is essential.</a:t>
            </a:r>
          </a:p>
        </p:txBody>
      </p:sp>
      <p:sp>
        <p:nvSpPr>
          <p:cNvPr id="3" name="Content Placeholder 2"/>
          <p:cNvSpPr>
            <a:spLocks noGrp="1"/>
          </p:cNvSpPr>
          <p:nvPr>
            <p:ph sz="quarter" idx="10"/>
          </p:nvPr>
        </p:nvSpPr>
        <p:spPr/>
        <p:txBody>
          <a:bodyPr/>
          <a:lstStyle/>
          <a:p>
            <a:r>
              <a:rPr lang="en-US" dirty="0"/>
              <a:t>1:1 Transformations – Scaling Techniques 5/</a:t>
            </a:r>
          </a:p>
        </p:txBody>
      </p:sp>
    </p:spTree>
    <p:extLst>
      <p:ext uri="{BB962C8B-B14F-4D97-AF65-F5344CB8AC3E}">
        <p14:creationId xmlns:p14="http://schemas.microsoft.com/office/powerpoint/2010/main" val="36435146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0" indent="-457200">
              <a:buFont typeface="+mj-lt"/>
              <a:buAutoNum type="arabicPeriod" startAt="8"/>
            </a:pPr>
            <a:r>
              <a:rPr lang="en-US" dirty="0"/>
              <a:t>Another helpful preprocessing methodology that can be used on data containing a </a:t>
            </a:r>
            <a:r>
              <a:rPr lang="en-US" b="1" i="1" u="sng" dirty="0"/>
              <a:t>time or sequence effect</a:t>
            </a:r>
            <a:r>
              <a:rPr lang="en-US" dirty="0"/>
              <a:t> is simple data smoothing. For example, a </a:t>
            </a:r>
            <a:r>
              <a:rPr lang="en-US" b="1" u="sng" dirty="0"/>
              <a:t>running mean </a:t>
            </a:r>
            <a:r>
              <a:rPr lang="en-US" dirty="0"/>
              <a:t>can be used to reduce excess noise in the predictor or outcome data prior to modeling.</a:t>
            </a:r>
          </a:p>
          <a:p>
            <a:pPr marL="685800" lvl="1"/>
            <a:r>
              <a:rPr lang="en-US" dirty="0"/>
              <a:t>For example, a running 5-point mean would replace each data point with the average of itself and the two data points before and after its position</a:t>
            </a:r>
          </a:p>
          <a:p>
            <a:pPr marL="685800" lvl="1"/>
            <a:r>
              <a:rPr lang="en-US" dirty="0"/>
              <a:t>As one might expect, the size of the moving window is important; too large and the smoothing effect can eliminate important trends, such as nonlinear patterns.</a:t>
            </a:r>
          </a:p>
          <a:p>
            <a:pPr marL="457200" indent="-457200">
              <a:buFont typeface="+mj-lt"/>
              <a:buAutoNum type="arabicPeriod" startAt="8"/>
            </a:pPr>
            <a:r>
              <a:rPr lang="en-US" dirty="0"/>
              <a:t>A short </a:t>
            </a:r>
            <a:r>
              <a:rPr lang="en-US" b="1" u="sng" dirty="0"/>
              <a:t>running median </a:t>
            </a:r>
            <a:r>
              <a:rPr lang="en-US" dirty="0"/>
              <a:t>can also be helpful, especially if there are significant outliers. When an outlier falls into a moving window, the mean value is pulled towards the outlier. The median would be very insensitive to an aberrant value and is a better choice. It also has the effect of changing fewer of the original data points.</a:t>
            </a:r>
          </a:p>
        </p:txBody>
      </p:sp>
      <p:sp>
        <p:nvSpPr>
          <p:cNvPr id="3" name="Content Placeholder 2"/>
          <p:cNvSpPr>
            <a:spLocks noGrp="1"/>
          </p:cNvSpPr>
          <p:nvPr>
            <p:ph sz="quarter" idx="10"/>
          </p:nvPr>
        </p:nvSpPr>
        <p:spPr/>
        <p:txBody>
          <a:bodyPr/>
          <a:lstStyle/>
          <a:p>
            <a:r>
              <a:rPr lang="en-US" dirty="0"/>
              <a:t>1:1 Transformations – Data Smoothing 6/</a:t>
            </a:r>
          </a:p>
        </p:txBody>
      </p:sp>
    </p:spTree>
    <p:extLst>
      <p:ext uri="{BB962C8B-B14F-4D97-AF65-F5344CB8AC3E}">
        <p14:creationId xmlns:p14="http://schemas.microsoft.com/office/powerpoint/2010/main" val="2218309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NOTE- </a:t>
            </a:r>
          </a:p>
          <a:p>
            <a:pPr>
              <a:buFont typeface="Arial" panose="020B0604020202020204" pitchFamily="34" charset="0"/>
              <a:buChar char="•"/>
            </a:pPr>
            <a:r>
              <a:rPr lang="en-US" dirty="0"/>
              <a:t>It is important to make sure that the test set predictor data are smoothed separately to avoid having the training set influence values in the test set (or new unknown samples). </a:t>
            </a:r>
          </a:p>
          <a:p>
            <a:pPr>
              <a:buFont typeface="Arial" panose="020B0604020202020204" pitchFamily="34" charset="0"/>
              <a:buChar char="•"/>
            </a:pPr>
            <a:r>
              <a:rPr lang="en-US" dirty="0"/>
              <a:t>Smoothing predictor data to reduce noise</a:t>
            </a:r>
          </a:p>
        </p:txBody>
      </p:sp>
      <p:sp>
        <p:nvSpPr>
          <p:cNvPr id="3" name="Content Placeholder 2"/>
          <p:cNvSpPr>
            <a:spLocks noGrp="1"/>
          </p:cNvSpPr>
          <p:nvPr>
            <p:ph sz="quarter" idx="10"/>
          </p:nvPr>
        </p:nvSpPr>
        <p:spPr/>
        <p:txBody>
          <a:bodyPr/>
          <a:lstStyle/>
          <a:p>
            <a:r>
              <a:rPr lang="en-US" dirty="0"/>
              <a:t>1:1 Transformations – Data Smoothing 7/</a:t>
            </a:r>
          </a:p>
        </p:txBody>
      </p:sp>
    </p:spTree>
    <p:extLst>
      <p:ext uri="{BB962C8B-B14F-4D97-AF65-F5344CB8AC3E}">
        <p14:creationId xmlns:p14="http://schemas.microsoft.com/office/powerpoint/2010/main" val="585705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458200" cy="4983163"/>
          </a:xfrm>
        </p:spPr>
        <p:txBody>
          <a:bodyPr>
            <a:normAutofit fontScale="85000" lnSpcReduction="20000"/>
          </a:bodyPr>
          <a:lstStyle/>
          <a:p>
            <a:r>
              <a:rPr lang="en-US" dirty="0"/>
              <a:t>Calculating the logarithmic value. </a:t>
            </a:r>
            <a:r>
              <a:rPr lang="en-US" b="1" dirty="0"/>
              <a:t>A critical note</a:t>
            </a:r>
            <a:r>
              <a:rPr lang="en-US" dirty="0"/>
              <a:t>: The data you apply log transform must have only positive values, otherwise you receive an error. Also, you can add 1 to your data before transform it. Thus, you ensure the output of the transformation to be positive.</a:t>
            </a:r>
          </a:p>
          <a:p>
            <a:r>
              <a:rPr lang="en-US" dirty="0"/>
              <a:t>	</a:t>
            </a:r>
            <a:r>
              <a:rPr lang="en-US" b="1" i="1" dirty="0"/>
              <a:t>Log(x+1)</a:t>
            </a:r>
          </a:p>
          <a:p>
            <a:endParaRPr lang="en-US" dirty="0"/>
          </a:p>
          <a:p>
            <a:r>
              <a:rPr lang="en-US" dirty="0"/>
              <a:t>Benefits of </a:t>
            </a:r>
            <a:r>
              <a:rPr lang="en-US" b="1" dirty="0"/>
              <a:t>log transform</a:t>
            </a:r>
            <a:r>
              <a:rPr lang="en-US" dirty="0"/>
              <a:t>:</a:t>
            </a:r>
          </a:p>
          <a:p>
            <a:pPr marL="457200" indent="-457200">
              <a:buFont typeface="+mj-lt"/>
              <a:buAutoNum type="arabicPeriod"/>
            </a:pPr>
            <a:r>
              <a:rPr lang="en-US" dirty="0"/>
              <a:t>It helps to </a:t>
            </a:r>
            <a:r>
              <a:rPr lang="en-US" b="1" dirty="0"/>
              <a:t>handle skewed data </a:t>
            </a:r>
            <a:r>
              <a:rPr lang="en-US" dirty="0"/>
              <a:t>and after transformation, the distribution becomes more approximate to normal.</a:t>
            </a:r>
          </a:p>
          <a:p>
            <a:pPr marL="457200" indent="-457200">
              <a:buFont typeface="+mj-lt"/>
              <a:buAutoNum type="arabicPeriod"/>
            </a:pPr>
            <a:r>
              <a:rPr lang="en-US" dirty="0"/>
              <a:t>In most of the cases the magnitude order of the data changes within the range of the data. For instance, the difference between ages </a:t>
            </a:r>
            <a:r>
              <a:rPr lang="en-US" b="1" dirty="0"/>
              <a:t>15</a:t>
            </a:r>
            <a:r>
              <a:rPr lang="en-US" dirty="0"/>
              <a:t> and </a:t>
            </a:r>
            <a:r>
              <a:rPr lang="en-US" b="1" dirty="0"/>
              <a:t>20</a:t>
            </a:r>
            <a:r>
              <a:rPr lang="en-US" dirty="0"/>
              <a:t> is not equal to the ages </a:t>
            </a:r>
            <a:r>
              <a:rPr lang="en-US" b="1" dirty="0"/>
              <a:t>65</a:t>
            </a:r>
            <a:r>
              <a:rPr lang="en-US" dirty="0"/>
              <a:t> and </a:t>
            </a:r>
            <a:r>
              <a:rPr lang="en-US" b="1" dirty="0"/>
              <a:t>70</a:t>
            </a:r>
            <a:r>
              <a:rPr lang="en-US" dirty="0"/>
              <a:t>. In terms of years, yes, they are identical, but for all other aspects, </a:t>
            </a:r>
            <a:r>
              <a:rPr lang="en-US" b="1" dirty="0"/>
              <a:t>5</a:t>
            </a:r>
            <a:r>
              <a:rPr lang="en-US" dirty="0"/>
              <a:t> years of difference in young ages mean a higher magnitude difference. This type of data comes from a multiplicative process and log transform normalizes the magnitude differences like that.</a:t>
            </a:r>
          </a:p>
          <a:p>
            <a:pPr marL="457200" indent="-457200">
              <a:buFont typeface="+mj-lt"/>
              <a:buAutoNum type="arabicPeriod"/>
            </a:pPr>
            <a:r>
              <a:rPr lang="en-US" dirty="0"/>
              <a:t>It also decreases the </a:t>
            </a:r>
            <a:r>
              <a:rPr lang="en-US" b="1" dirty="0"/>
              <a:t>effect of the outliers</a:t>
            </a:r>
            <a:r>
              <a:rPr lang="en-US" dirty="0"/>
              <a:t>, due to the normalization of magnitude differences and the model become more robust.</a:t>
            </a:r>
          </a:p>
        </p:txBody>
      </p:sp>
      <p:sp>
        <p:nvSpPr>
          <p:cNvPr id="3" name="Content Placeholder 2"/>
          <p:cNvSpPr>
            <a:spLocks noGrp="1"/>
          </p:cNvSpPr>
          <p:nvPr>
            <p:ph sz="quarter" idx="10"/>
          </p:nvPr>
        </p:nvSpPr>
        <p:spPr/>
        <p:txBody>
          <a:bodyPr/>
          <a:lstStyle/>
          <a:p>
            <a:r>
              <a:rPr lang="en-US" dirty="0"/>
              <a:t>Log Transform – Data Smoothing</a:t>
            </a:r>
          </a:p>
        </p:txBody>
      </p:sp>
    </p:spTree>
    <p:extLst>
      <p:ext uri="{BB962C8B-B14F-4D97-AF65-F5344CB8AC3E}">
        <p14:creationId xmlns:p14="http://schemas.microsoft.com/office/powerpoint/2010/main" val="32705931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Building an ordinal relationship between the values is very challenging for a machine learning algorithm if you leave the date columns without manipulation. Here, I suggest three types of preprocessing for dates:</a:t>
            </a:r>
          </a:p>
          <a:p>
            <a:pPr>
              <a:buFont typeface="Arial" panose="020B0604020202020204" pitchFamily="34" charset="0"/>
              <a:buChar char="•"/>
            </a:pPr>
            <a:r>
              <a:rPr lang="en-US" dirty="0"/>
              <a:t>Extracting the parts of the date into different columns: Year, month, day, etc.</a:t>
            </a:r>
          </a:p>
          <a:p>
            <a:pPr>
              <a:buFont typeface="Arial" panose="020B0604020202020204" pitchFamily="34" charset="0"/>
              <a:buChar char="•"/>
            </a:pPr>
            <a:r>
              <a:rPr lang="en-US" dirty="0"/>
              <a:t>Extracting the time period between the current date and columns in terms of years, months, days, etc.</a:t>
            </a:r>
          </a:p>
          <a:p>
            <a:pPr>
              <a:buFont typeface="Arial" panose="020B0604020202020204" pitchFamily="34" charset="0"/>
              <a:buChar char="•"/>
            </a:pPr>
            <a:r>
              <a:rPr lang="en-US" dirty="0"/>
              <a:t>Extracting some specific features from the date: Name of the weekday, Weekend or not, holiday or not, etc.</a:t>
            </a:r>
          </a:p>
          <a:p>
            <a:endParaRPr lang="en-US" dirty="0"/>
          </a:p>
        </p:txBody>
      </p:sp>
      <p:sp>
        <p:nvSpPr>
          <p:cNvPr id="3" name="Content Placeholder 2"/>
          <p:cNvSpPr>
            <a:spLocks noGrp="1"/>
          </p:cNvSpPr>
          <p:nvPr>
            <p:ph sz="quarter" idx="10"/>
          </p:nvPr>
        </p:nvSpPr>
        <p:spPr/>
        <p:txBody>
          <a:bodyPr/>
          <a:lstStyle/>
          <a:p>
            <a:r>
              <a:rPr lang="en-US" dirty="0"/>
              <a:t>Extracting Dates 1/</a:t>
            </a:r>
          </a:p>
        </p:txBody>
      </p:sp>
    </p:spTree>
    <p:extLst>
      <p:ext uri="{BB962C8B-B14F-4D97-AF65-F5344CB8AC3E}">
        <p14:creationId xmlns:p14="http://schemas.microsoft.com/office/powerpoint/2010/main" val="37525557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Extracting Dates 2/</a:t>
            </a:r>
          </a:p>
        </p:txBody>
      </p:sp>
      <p:sp>
        <p:nvSpPr>
          <p:cNvPr id="4" name="Rectangle 1"/>
          <p:cNvSpPr>
            <a:spLocks noGrp="1" noChangeArrowheads="1"/>
          </p:cNvSpPr>
          <p:nvPr>
            <p:ph idx="1"/>
          </p:nvPr>
        </p:nvSpPr>
        <p:spPr bwMode="auto">
          <a:xfrm>
            <a:off x="304800" y="919102"/>
            <a:ext cx="8839200" cy="567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9990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from </a:t>
            </a:r>
            <a:r>
              <a:rPr kumimoji="0" lang="en-US" altLang="en-US" sz="1200" b="0" i="0" u="none" strike="noStrike" cap="none" normalizeH="0" baseline="0" dirty="0" err="1">
                <a:ln>
                  <a:noFill/>
                </a:ln>
                <a:solidFill>
                  <a:schemeClr val="tx1"/>
                </a:solidFill>
                <a:effectLst/>
              </a:rPr>
              <a:t>datetime</a:t>
            </a:r>
            <a:r>
              <a:rPr kumimoji="0" lang="en-US" altLang="en-US" sz="1200" b="0" i="0" u="none" strike="noStrike" cap="none" normalizeH="0" baseline="0" dirty="0">
                <a:ln>
                  <a:noFill/>
                </a:ln>
                <a:solidFill>
                  <a:schemeClr val="tx1"/>
                </a:solidFill>
                <a:effectLst/>
              </a:rPr>
              <a:t> import date</a:t>
            </a:r>
            <a:br>
              <a:rPr kumimoji="0" lang="en-US" altLang="en-US" sz="1200" b="0" i="0" u="none" strike="noStrike" cap="none" normalizeH="0" baseline="0" dirty="0">
                <a:ln>
                  <a:noFill/>
                </a:ln>
                <a:solidFill>
                  <a:schemeClr val="tx1"/>
                </a:solidFill>
                <a:effectLst/>
              </a:rPr>
            </a:b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 = </a:t>
            </a:r>
            <a:r>
              <a:rPr kumimoji="0" lang="en-US" altLang="en-US" sz="1200" b="0" i="0" u="none" strike="noStrike" cap="none" normalizeH="0" baseline="0" dirty="0" err="1">
                <a:ln>
                  <a:noFill/>
                </a:ln>
                <a:solidFill>
                  <a:schemeClr val="tx1"/>
                </a:solidFill>
                <a:effectLst/>
              </a:rPr>
              <a:t>pd.DataFrame</a:t>
            </a:r>
            <a:r>
              <a:rPr kumimoji="0" lang="en-US" altLang="en-US" sz="1200" b="0" i="0" u="none" strike="noStrike" cap="none" normalizeH="0" baseline="0" dirty="0">
                <a:ln>
                  <a:noFill/>
                </a:ln>
                <a:solidFill>
                  <a:schemeClr val="tx1"/>
                </a:solidFill>
                <a:effectLst/>
              </a:rPr>
              <a:t>({'date':</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['01-01-2017',</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'04-12-2008',</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'23-06-1988',</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'25-08-1999',</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'20-02-1993',</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#Transform string to date</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data['date'] = </a:t>
            </a:r>
            <a:r>
              <a:rPr kumimoji="0" lang="en-US" altLang="en-US" sz="1200" b="0" i="0" u="none" strike="noStrike" cap="none" normalizeH="0" baseline="0" dirty="0" err="1">
                <a:ln>
                  <a:noFill/>
                </a:ln>
                <a:solidFill>
                  <a:schemeClr val="tx1"/>
                </a:solidFill>
                <a:effectLst/>
              </a:rPr>
              <a:t>pd.to_datetime</a:t>
            </a:r>
            <a:r>
              <a:rPr kumimoji="0" lang="en-US" altLang="en-US" sz="1200" b="0" i="0" u="none" strike="noStrike" cap="none" normalizeH="0" baseline="0" dirty="0">
                <a:ln>
                  <a:noFill/>
                </a:ln>
                <a:solidFill>
                  <a:schemeClr val="tx1"/>
                </a:solidFill>
                <a:effectLst/>
              </a:rPr>
              <a:t>(</a:t>
            </a:r>
            <a:r>
              <a:rPr kumimoji="0" lang="en-US" altLang="en-US" sz="1200" b="0" i="0" u="none" strike="noStrike" cap="none" normalizeH="0" baseline="0" dirty="0" err="1">
                <a:ln>
                  <a:noFill/>
                </a:ln>
                <a:solidFill>
                  <a:schemeClr val="tx1"/>
                </a:solidFill>
                <a:effectLst/>
              </a:rPr>
              <a:t>data.date</a:t>
            </a:r>
            <a:r>
              <a:rPr kumimoji="0" lang="en-US" altLang="en-US" sz="1200" b="0" i="0" u="none" strike="noStrike" cap="none" normalizeH="0" baseline="0" dirty="0">
                <a:ln>
                  <a:noFill/>
                </a:ln>
                <a:solidFill>
                  <a:schemeClr val="tx1"/>
                </a:solidFill>
                <a:effectLst/>
              </a:rPr>
              <a:t>, format="%d-%m-%Y")</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Year</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data['year'] = data['date'].</a:t>
            </a:r>
            <a:r>
              <a:rPr kumimoji="0" lang="en-US" altLang="en-US" sz="1200" b="0" i="0" u="none" strike="noStrike" cap="none" normalizeH="0" baseline="0" dirty="0" err="1">
                <a:ln>
                  <a:noFill/>
                </a:ln>
                <a:solidFill>
                  <a:schemeClr val="tx1"/>
                </a:solidFill>
                <a:effectLst/>
              </a:rPr>
              <a:t>dt.year</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Month</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data['month'] = data['date'].</a:t>
            </a:r>
            <a:r>
              <a:rPr kumimoji="0" lang="en-US" altLang="en-US" sz="1200" b="0" i="0" u="none" strike="noStrike" cap="none" normalizeH="0" baseline="0" dirty="0" err="1">
                <a:ln>
                  <a:noFill/>
                </a:ln>
                <a:solidFill>
                  <a:schemeClr val="tx1"/>
                </a:solidFill>
                <a:effectLst/>
              </a:rPr>
              <a:t>dt.month</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passed years since the date</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a:t>
            </a:r>
            <a:r>
              <a:rPr kumimoji="0" lang="en-US" altLang="en-US" sz="1200" b="0" i="0" u="none" strike="noStrike" cap="none" normalizeH="0" baseline="0" dirty="0" err="1">
                <a:ln>
                  <a:noFill/>
                </a:ln>
                <a:solidFill>
                  <a:schemeClr val="tx1"/>
                </a:solidFill>
                <a:effectLst/>
              </a:rPr>
              <a:t>passed_years</a:t>
            </a:r>
            <a:r>
              <a:rPr kumimoji="0" lang="en-US" altLang="en-US" sz="1200" b="0" i="0" u="none" strike="noStrike" cap="none" normalizeH="0" baseline="0" dirty="0">
                <a:ln>
                  <a:noFill/>
                </a:ln>
                <a:solidFill>
                  <a:schemeClr val="tx1"/>
                </a:solidFill>
                <a:effectLst/>
              </a:rPr>
              <a:t>'] = </a:t>
            </a:r>
            <a:r>
              <a:rPr kumimoji="0" lang="en-US" altLang="en-US" sz="1200" b="0" i="0" u="none" strike="noStrike" cap="none" normalizeH="0" baseline="0" dirty="0" err="1">
                <a:ln>
                  <a:noFill/>
                </a:ln>
                <a:solidFill>
                  <a:schemeClr val="tx1"/>
                </a:solidFill>
                <a:effectLst/>
              </a:rPr>
              <a:t>date.today</a:t>
            </a:r>
            <a:r>
              <a:rPr kumimoji="0" lang="en-US" altLang="en-US" sz="1200" b="0" i="0" u="none" strike="noStrike" cap="none" normalizeH="0" baseline="0" dirty="0">
                <a:ln>
                  <a:noFill/>
                </a:ln>
                <a:solidFill>
                  <a:schemeClr val="tx1"/>
                </a:solidFill>
                <a:effectLst/>
              </a:rPr>
              <a:t>().year - data['date'].</a:t>
            </a:r>
            <a:r>
              <a:rPr kumimoji="0" lang="en-US" altLang="en-US" sz="1200" b="0" i="0" u="none" strike="noStrike" cap="none" normalizeH="0" baseline="0" dirty="0" err="1">
                <a:ln>
                  <a:noFill/>
                </a:ln>
                <a:solidFill>
                  <a:schemeClr val="tx1"/>
                </a:solidFill>
                <a:effectLst/>
              </a:rPr>
              <a:t>dt.year</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passed months since the date</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a:t>
            </a:r>
            <a:r>
              <a:rPr kumimoji="0" lang="en-US" altLang="en-US" sz="1200" b="0" i="0" u="none" strike="noStrike" cap="none" normalizeH="0" baseline="0" dirty="0" err="1">
                <a:ln>
                  <a:noFill/>
                </a:ln>
                <a:solidFill>
                  <a:schemeClr val="tx1"/>
                </a:solidFill>
                <a:effectLst/>
              </a:rPr>
              <a:t>passed_months</a:t>
            </a:r>
            <a:r>
              <a:rPr kumimoji="0" lang="en-US" altLang="en-US" sz="1200" b="0" i="0" u="none" strike="noStrike" cap="none" normalizeH="0" baseline="0" dirty="0">
                <a:ln>
                  <a:noFill/>
                </a:ln>
                <a:solidFill>
                  <a:schemeClr val="tx1"/>
                </a:solidFill>
                <a:effectLst/>
              </a:rPr>
              <a:t>'] = (</a:t>
            </a:r>
            <a:r>
              <a:rPr kumimoji="0" lang="en-US" altLang="en-US" sz="1200" b="0" i="0" u="none" strike="noStrike" cap="none" normalizeH="0" baseline="0" dirty="0" err="1">
                <a:ln>
                  <a:noFill/>
                </a:ln>
                <a:solidFill>
                  <a:schemeClr val="tx1"/>
                </a:solidFill>
                <a:effectLst/>
              </a:rPr>
              <a:t>date.today</a:t>
            </a:r>
            <a:r>
              <a:rPr kumimoji="0" lang="en-US" altLang="en-US" sz="1200" b="0" i="0" u="none" strike="noStrike" cap="none" normalizeH="0" baseline="0" dirty="0">
                <a:ln>
                  <a:noFill/>
                </a:ln>
                <a:solidFill>
                  <a:schemeClr val="tx1"/>
                </a:solidFill>
                <a:effectLst/>
              </a:rPr>
              <a:t>().year - data['date'].</a:t>
            </a:r>
            <a:r>
              <a:rPr kumimoji="0" lang="en-US" altLang="en-US" sz="1200" b="0" i="0" u="none" strike="noStrike" cap="none" normalizeH="0" baseline="0" dirty="0" err="1">
                <a:ln>
                  <a:noFill/>
                </a:ln>
                <a:solidFill>
                  <a:schemeClr val="tx1"/>
                </a:solidFill>
                <a:effectLst/>
              </a:rPr>
              <a:t>dt.year</a:t>
            </a:r>
            <a:r>
              <a:rPr kumimoji="0" lang="en-US" altLang="en-US" sz="1200" b="0" i="0" u="none" strike="noStrike" cap="none" normalizeH="0" baseline="0" dirty="0">
                <a:ln>
                  <a:noFill/>
                </a:ln>
                <a:solidFill>
                  <a:schemeClr val="tx1"/>
                </a:solidFill>
                <a:effectLst/>
              </a:rPr>
              <a:t>) * 12 + </a:t>
            </a:r>
            <a:r>
              <a:rPr kumimoji="0" lang="en-US" altLang="en-US" sz="1200" b="0" i="0" u="none" strike="noStrike" cap="none" normalizeH="0" baseline="0" dirty="0" err="1">
                <a:ln>
                  <a:noFill/>
                </a:ln>
                <a:solidFill>
                  <a:schemeClr val="tx1"/>
                </a:solidFill>
                <a:effectLst/>
              </a:rPr>
              <a:t>date.today</a:t>
            </a:r>
            <a:r>
              <a:rPr kumimoji="0" lang="en-US" altLang="en-US" sz="1200" b="0" i="0" u="none" strike="noStrike" cap="none" normalizeH="0" baseline="0" dirty="0">
                <a:ln>
                  <a:noFill/>
                </a:ln>
                <a:solidFill>
                  <a:schemeClr val="tx1"/>
                </a:solidFill>
                <a:effectLst/>
              </a:rPr>
              <a:t>().month - data['date'].</a:t>
            </a:r>
            <a:r>
              <a:rPr kumimoji="0" lang="en-US" altLang="en-US" sz="1200" b="0" i="0" u="none" strike="noStrike" cap="none" normalizeH="0" baseline="0" dirty="0" err="1">
                <a:ln>
                  <a:noFill/>
                </a:ln>
                <a:solidFill>
                  <a:schemeClr val="tx1"/>
                </a:solidFill>
                <a:effectLst/>
              </a:rPr>
              <a:t>dt.month</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the weekday name of the date</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a:t>
            </a:r>
            <a:r>
              <a:rPr kumimoji="0" lang="en-US" altLang="en-US" sz="1200" b="0" i="0" u="none" strike="noStrike" cap="none" normalizeH="0" baseline="0" dirty="0" err="1">
                <a:ln>
                  <a:noFill/>
                </a:ln>
                <a:solidFill>
                  <a:schemeClr val="tx1"/>
                </a:solidFill>
                <a:effectLst/>
              </a:rPr>
              <a:t>day_name</a:t>
            </a:r>
            <a:r>
              <a:rPr kumimoji="0" lang="en-US" altLang="en-US" sz="1200" b="0" i="0" u="none" strike="noStrike" cap="none" normalizeH="0" baseline="0" dirty="0">
                <a:ln>
                  <a:noFill/>
                </a:ln>
                <a:solidFill>
                  <a:schemeClr val="tx1"/>
                </a:solidFill>
                <a:effectLst/>
              </a:rPr>
              <a:t>'] = data['date'].</a:t>
            </a:r>
            <a:r>
              <a:rPr kumimoji="0" lang="en-US" altLang="en-US" sz="1200" b="0" i="0" u="none" strike="noStrike" cap="none" normalizeH="0" baseline="0" dirty="0" err="1">
                <a:ln>
                  <a:noFill/>
                </a:ln>
                <a:solidFill>
                  <a:schemeClr val="tx1"/>
                </a:solidFill>
                <a:effectLst/>
              </a:rPr>
              <a:t>dt.day_name</a:t>
            </a: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	</a:t>
            </a:r>
            <a:r>
              <a:rPr kumimoji="0" lang="en-US" altLang="en-US" sz="1200" b="1" i="0" u="none" strike="noStrike" cap="none" normalizeH="0" baseline="0" dirty="0">
                <a:ln>
                  <a:noFill/>
                </a:ln>
                <a:solidFill>
                  <a:schemeClr val="tx1"/>
                </a:solidFill>
                <a:effectLst/>
              </a:rPr>
              <a:t>date	 year	 month 	</a:t>
            </a:r>
            <a:r>
              <a:rPr kumimoji="0" lang="en-US" altLang="en-US" sz="1200" b="1" i="0" u="none" strike="noStrike" cap="none" normalizeH="0" baseline="0" dirty="0" err="1">
                <a:ln>
                  <a:noFill/>
                </a:ln>
                <a:solidFill>
                  <a:schemeClr val="tx1"/>
                </a:solidFill>
                <a:effectLst/>
              </a:rPr>
              <a:t>passed_years</a:t>
            </a:r>
            <a:r>
              <a:rPr kumimoji="0" lang="en-US" altLang="en-US" sz="1200" b="1" i="0" u="none" strike="noStrike" cap="none" normalizeH="0" baseline="0" dirty="0">
                <a:ln>
                  <a:noFill/>
                </a:ln>
                <a:solidFill>
                  <a:schemeClr val="tx1"/>
                </a:solidFill>
                <a:effectLst/>
              </a:rPr>
              <a:t> 	</a:t>
            </a:r>
            <a:r>
              <a:rPr kumimoji="0" lang="en-US" altLang="en-US" sz="1200" b="1" i="0" u="none" strike="noStrike" cap="none" normalizeH="0" baseline="0" dirty="0" err="1">
                <a:ln>
                  <a:noFill/>
                </a:ln>
                <a:solidFill>
                  <a:schemeClr val="tx1"/>
                </a:solidFill>
                <a:effectLst/>
              </a:rPr>
              <a:t>passed_months</a:t>
            </a:r>
            <a:r>
              <a:rPr kumimoji="0" lang="en-US" altLang="en-US" sz="1200" b="1" i="0" u="none" strike="noStrike" cap="none" normalizeH="0" baseline="0" dirty="0">
                <a:ln>
                  <a:noFill/>
                </a:ln>
                <a:solidFill>
                  <a:schemeClr val="tx1"/>
                </a:solidFill>
                <a:effectLst/>
              </a:rPr>
              <a:t> 	</a:t>
            </a:r>
            <a:r>
              <a:rPr kumimoji="0" lang="en-US" altLang="en-US" sz="1200" b="1" i="0" u="none" strike="noStrike" cap="none" normalizeH="0" baseline="0" dirty="0" err="1">
                <a:ln>
                  <a:noFill/>
                </a:ln>
                <a:solidFill>
                  <a:schemeClr val="tx1"/>
                </a:solidFill>
                <a:effectLst/>
              </a:rPr>
              <a:t>day_name</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0 	2017-01-01 	2017 	1 	2 		26 		Sunday</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1 	2008-12-04 	2008 	12 	11 		123 		Thursday</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2 	1988-06-23 	1988 	6 	31 		369 		Thursday</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3 	1999-08-25 	1999 	8 	20 		235		 Wednesday</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4 	1993-02-20 	1993 	2 	26 		313 		Saturday</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76941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r>
              <a:rPr lang="en-US" b="1" u="sng" dirty="0"/>
              <a:t>Numerical Column Grouping</a:t>
            </a:r>
          </a:p>
          <a:p>
            <a:pPr marL="0" indent="0"/>
            <a:r>
              <a:rPr lang="en-US" dirty="0"/>
              <a:t>Numerical columns are grouped using </a:t>
            </a:r>
            <a:r>
              <a:rPr lang="en-US" b="1" dirty="0"/>
              <a:t>sum</a:t>
            </a:r>
            <a:r>
              <a:rPr lang="en-US" dirty="0"/>
              <a:t> and </a:t>
            </a:r>
            <a:r>
              <a:rPr lang="en-US" b="1" dirty="0"/>
              <a:t>mean</a:t>
            </a:r>
            <a:r>
              <a:rPr lang="en-US" dirty="0"/>
              <a:t> functions in most of the cases. Both can be preferable according to the meaning of the feature. For example, if you want to obtain ratio columns, you can use the average of binary columns.</a:t>
            </a:r>
          </a:p>
          <a:p>
            <a:pPr marL="0" indent="0"/>
            <a:endParaRPr lang="en-US" dirty="0"/>
          </a:p>
        </p:txBody>
      </p:sp>
      <p:sp>
        <p:nvSpPr>
          <p:cNvPr id="3" name="Content Placeholder 2"/>
          <p:cNvSpPr>
            <a:spLocks noGrp="1"/>
          </p:cNvSpPr>
          <p:nvPr>
            <p:ph sz="quarter" idx="10"/>
          </p:nvPr>
        </p:nvSpPr>
        <p:spPr/>
        <p:txBody>
          <a:bodyPr/>
          <a:lstStyle/>
          <a:p>
            <a:r>
              <a:rPr lang="en-US" dirty="0"/>
              <a:t>Grouping Operations</a:t>
            </a:r>
          </a:p>
        </p:txBody>
      </p:sp>
    </p:spTree>
    <p:extLst>
      <p:ext uri="{BB962C8B-B14F-4D97-AF65-F5344CB8AC3E}">
        <p14:creationId xmlns:p14="http://schemas.microsoft.com/office/powerpoint/2010/main" val="3307899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85000" lnSpcReduction="10000"/>
          </a:bodyPr>
          <a:lstStyle/>
          <a:p>
            <a:r>
              <a:rPr lang="en-US" dirty="0"/>
              <a:t>Transformations can be made on a single numeric predictor to expand it to many predictors. These one-to-many transformations of the data can be used to improve model performance.</a:t>
            </a:r>
          </a:p>
          <a:p>
            <a:r>
              <a:rPr lang="en-US" b="1" dirty="0"/>
              <a:t>Nonlinear Features via Basis Expansions and Splines</a:t>
            </a:r>
          </a:p>
          <a:p>
            <a:pPr marL="0" indent="0"/>
            <a:r>
              <a:rPr lang="en-US" dirty="0">
                <a:hlinkClick r:id="rId2"/>
              </a:rPr>
              <a:t>https://en.wikipedia.org/wiki/Smoothing_spline</a:t>
            </a:r>
            <a:endParaRPr lang="en-US" dirty="0"/>
          </a:p>
          <a:p>
            <a:pPr marL="457200" indent="-457200">
              <a:buFont typeface="+mj-lt"/>
              <a:buAutoNum type="arabicPeriod"/>
            </a:pPr>
            <a:r>
              <a:rPr lang="en-US" b="1" dirty="0"/>
              <a:t>Cubic spline definition</a:t>
            </a:r>
          </a:p>
          <a:p>
            <a:pPr marL="0" indent="0"/>
            <a:r>
              <a:rPr lang="en-US" dirty="0"/>
              <a:t>A </a:t>
            </a:r>
            <a:r>
              <a:rPr lang="en-US" i="1" dirty="0"/>
              <a:t>basis expansion</a:t>
            </a:r>
            <a:r>
              <a:rPr lang="en-US" dirty="0"/>
              <a:t> of a predictor x can be achieved by deriving a set of functions fi(x) that can be combined using a linear combination. For a continuous predictor x, a cubic basis expansion is –</a:t>
            </a:r>
          </a:p>
          <a:p>
            <a:pPr marL="0" indent="0"/>
            <a:endParaRPr lang="en-US" dirty="0"/>
          </a:p>
          <a:p>
            <a:pPr marL="0" indent="0"/>
            <a:endParaRPr lang="en-US" b="1" dirty="0"/>
          </a:p>
          <a:p>
            <a:pPr marL="0" indent="0"/>
            <a:r>
              <a:rPr lang="en-US" dirty="0"/>
              <a:t>The β values could be estimated using basic linear regression.</a:t>
            </a:r>
          </a:p>
          <a:p>
            <a:pPr marL="0" indent="0"/>
            <a:endParaRPr lang="en-US" dirty="0"/>
          </a:p>
          <a:p>
            <a:pPr marL="0" indent="0"/>
            <a:r>
              <a:rPr lang="en-US" b="1" dirty="0"/>
              <a:t>2. De Boor's approach</a:t>
            </a:r>
          </a:p>
          <a:p>
            <a:pPr marL="0" indent="0"/>
            <a:r>
              <a:rPr lang="en-US" b="1" dirty="0"/>
              <a:t>3. Multidimensional splines</a:t>
            </a:r>
          </a:p>
          <a:p>
            <a:endParaRPr lang="en-US" dirty="0"/>
          </a:p>
        </p:txBody>
      </p:sp>
      <p:sp>
        <p:nvSpPr>
          <p:cNvPr id="3" name="Content Placeholder 2"/>
          <p:cNvSpPr>
            <a:spLocks noGrp="1"/>
          </p:cNvSpPr>
          <p:nvPr>
            <p:ph sz="quarter" idx="10"/>
          </p:nvPr>
        </p:nvSpPr>
        <p:spPr/>
        <p:txBody>
          <a:bodyPr/>
          <a:lstStyle/>
          <a:p>
            <a:r>
              <a:rPr lang="en-US" dirty="0"/>
              <a:t>1:Many Transformation : Non-Linear Features 1/</a:t>
            </a:r>
          </a:p>
        </p:txBody>
      </p:sp>
      <p:pic>
        <p:nvPicPr>
          <p:cNvPr id="4" name="Picture 3"/>
          <p:cNvPicPr>
            <a:picLocks noChangeAspect="1"/>
          </p:cNvPicPr>
          <p:nvPr/>
        </p:nvPicPr>
        <p:blipFill>
          <a:blip r:embed="rId3"/>
          <a:stretch>
            <a:fillRect/>
          </a:stretch>
        </p:blipFill>
        <p:spPr>
          <a:xfrm>
            <a:off x="2514600" y="4495801"/>
            <a:ext cx="4114800" cy="533400"/>
          </a:xfrm>
          <a:prstGeom prst="rect">
            <a:avLst/>
          </a:prstGeom>
        </p:spPr>
      </p:pic>
    </p:spTree>
    <p:extLst>
      <p:ext uri="{BB962C8B-B14F-4D97-AF65-F5344CB8AC3E}">
        <p14:creationId xmlns:p14="http://schemas.microsoft.com/office/powerpoint/2010/main" val="251996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lnSpcReduction="10000"/>
          </a:bodyPr>
          <a:lstStyle/>
          <a:p>
            <a:pPr>
              <a:buFont typeface="Arial" panose="020B0604020202020204" pitchFamily="34" charset="0"/>
              <a:buChar char="•"/>
            </a:pPr>
            <a:r>
              <a:rPr lang="en-US" dirty="0"/>
              <a:t>When creating new features from multiple predictors, there is a possibility of correcting a variety of issues such as outliers or collinearity.</a:t>
            </a:r>
          </a:p>
          <a:p>
            <a:pPr>
              <a:buFont typeface="Arial" panose="020B0604020202020204" pitchFamily="34" charset="0"/>
              <a:buChar char="•"/>
            </a:pPr>
            <a:r>
              <a:rPr lang="en-US" dirty="0"/>
              <a:t>Dimensionality Reduction techniques are all of this category</a:t>
            </a:r>
          </a:p>
          <a:p>
            <a:pPr marL="0" indent="0"/>
            <a:r>
              <a:rPr lang="en-US" b="1" u="sng" dirty="0"/>
              <a:t>Linear Projection Matrix</a:t>
            </a:r>
          </a:p>
          <a:p>
            <a:pPr>
              <a:buFont typeface="Arial" panose="020B0604020202020204" pitchFamily="34" charset="0"/>
              <a:buChar char="•"/>
            </a:pPr>
            <a:r>
              <a:rPr lang="en-US" dirty="0"/>
              <a:t>Techniques create meaningful projections of the given set of predictors</a:t>
            </a:r>
          </a:p>
          <a:p>
            <a:pPr lvl="1">
              <a:buFont typeface="Arial" panose="020B0604020202020204" pitchFamily="34" charset="0"/>
              <a:buChar char="•"/>
            </a:pPr>
            <a:r>
              <a:rPr lang="en-US" dirty="0"/>
              <a:t>Creation of a similarity matrix from the given set of predictors;</a:t>
            </a:r>
          </a:p>
          <a:p>
            <a:pPr lvl="1">
              <a:buFont typeface="Arial" panose="020B0604020202020204" pitchFamily="34" charset="0"/>
              <a:buChar char="•"/>
            </a:pPr>
            <a:r>
              <a:rPr lang="en-US" dirty="0"/>
              <a:t>Finding Eigen Values and Eigen Vectors from Similarity Matrix</a:t>
            </a:r>
          </a:p>
          <a:p>
            <a:pPr>
              <a:buFont typeface="Arial" panose="020B0604020202020204" pitchFamily="34" charset="0"/>
              <a:buChar char="•"/>
            </a:pPr>
            <a:r>
              <a:rPr lang="en-US" dirty="0"/>
              <a:t>Specific techniques discussed here are </a:t>
            </a:r>
          </a:p>
          <a:p>
            <a:pPr marL="800100" lvl="1" indent="-342900">
              <a:buFont typeface="+mj-lt"/>
              <a:buAutoNum type="arabicPeriod"/>
            </a:pPr>
            <a:r>
              <a:rPr lang="en-US" dirty="0"/>
              <a:t>principal components analysis (PCA), kernel PCA, </a:t>
            </a:r>
          </a:p>
          <a:p>
            <a:pPr marL="800100" lvl="1" indent="-342900">
              <a:buFont typeface="+mj-lt"/>
              <a:buAutoNum type="arabicPeriod"/>
            </a:pPr>
            <a:r>
              <a:rPr lang="en-US" dirty="0"/>
              <a:t>independent component analysis (ICA), </a:t>
            </a:r>
          </a:p>
          <a:p>
            <a:pPr marL="800100" lvl="1" indent="-342900">
              <a:buFont typeface="+mj-lt"/>
              <a:buAutoNum type="arabicPeriod"/>
            </a:pPr>
            <a:r>
              <a:rPr lang="en-US" dirty="0"/>
              <a:t>non-negative matrix factorization (NNMF), and </a:t>
            </a:r>
          </a:p>
          <a:p>
            <a:pPr marL="800100" lvl="1" indent="-342900">
              <a:buFont typeface="+mj-lt"/>
              <a:buAutoNum type="arabicPeriod"/>
            </a:pPr>
            <a:r>
              <a:rPr lang="en-US" dirty="0"/>
              <a:t>partial least squares (PLS)</a:t>
            </a:r>
          </a:p>
        </p:txBody>
      </p:sp>
      <p:sp>
        <p:nvSpPr>
          <p:cNvPr id="3" name="Content Placeholder 2"/>
          <p:cNvSpPr>
            <a:spLocks noGrp="1"/>
          </p:cNvSpPr>
          <p:nvPr>
            <p:ph sz="quarter" idx="10"/>
          </p:nvPr>
        </p:nvSpPr>
        <p:spPr/>
        <p:txBody>
          <a:bodyPr/>
          <a:lstStyle/>
          <a:p>
            <a:r>
              <a:rPr lang="en-US" dirty="0"/>
              <a:t>Many : Many Transformations</a:t>
            </a:r>
          </a:p>
        </p:txBody>
      </p:sp>
      <p:sp>
        <p:nvSpPr>
          <p:cNvPr id="5" name="Right Brace 4"/>
          <p:cNvSpPr/>
          <p:nvPr/>
        </p:nvSpPr>
        <p:spPr>
          <a:xfrm>
            <a:off x="5715000" y="5334000"/>
            <a:ext cx="304800" cy="838200"/>
          </a:xfrm>
          <a:prstGeom prst="righ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p:cNvSpPr txBox="1"/>
          <p:nvPr/>
        </p:nvSpPr>
        <p:spPr>
          <a:xfrm>
            <a:off x="6172200" y="5568434"/>
            <a:ext cx="264290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Un-supervised Techniques</a:t>
            </a:r>
          </a:p>
        </p:txBody>
      </p:sp>
    </p:spTree>
    <p:extLst>
      <p:ext uri="{BB962C8B-B14F-4D97-AF65-F5344CB8AC3E}">
        <p14:creationId xmlns:p14="http://schemas.microsoft.com/office/powerpoint/2010/main" val="375556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18448</TotalTime>
  <Words>11542</Words>
  <Application>Microsoft Macintosh PowerPoint</Application>
  <PresentationFormat>On-screen Show (4:3)</PresentationFormat>
  <Paragraphs>934</Paragraphs>
  <Slides>105</Slides>
  <Notes>16</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2</vt:i4>
      </vt:variant>
      <vt:variant>
        <vt:lpstr>Slide Titles</vt:lpstr>
      </vt:variant>
      <vt:variant>
        <vt:i4>105</vt:i4>
      </vt:variant>
    </vt:vector>
  </HeadingPairs>
  <TitlesOfParts>
    <vt:vector size="124" baseType="lpstr">
      <vt:lpstr>Arial</vt:lpstr>
      <vt:lpstr>Arial Narrow</vt:lpstr>
      <vt:lpstr>Calibri</vt:lpstr>
      <vt:lpstr>Calibri Light</vt:lpstr>
      <vt:lpstr>Georgia</vt:lpstr>
      <vt:lpstr>Helvetica</vt:lpstr>
      <vt:lpstr>Merriweather</vt:lpstr>
      <vt:lpstr>proximanova</vt:lpstr>
      <vt:lpstr>pt sans</vt:lpstr>
      <vt:lpstr>roboto</vt:lpstr>
      <vt:lpstr>Tahoma</vt:lpstr>
      <vt:lpstr>Times New Roman</vt:lpstr>
      <vt:lpstr>Trebuchet MS</vt:lpstr>
      <vt:lpstr>Wingdings</vt:lpstr>
      <vt:lpstr>Office Theme</vt:lpstr>
      <vt:lpstr>1_Office Theme</vt:lpstr>
      <vt:lpstr>2_Office Theme</vt:lpstr>
      <vt:lpstr>Presentation</vt:lpstr>
      <vt:lpstr>Packager Shell Object</vt:lpstr>
      <vt:lpstr>Data wrangling and Feature Engineering </vt:lpstr>
      <vt:lpstr>PowerPoint Presentation</vt:lpstr>
      <vt:lpstr>Feature Engineering</vt:lpstr>
      <vt:lpstr>Feature Engineering</vt:lpstr>
      <vt:lpstr>Motivation for Feature Engineering - Case study - 1</vt:lpstr>
      <vt:lpstr>Motivation for Feature Engineering – Case Study - 2</vt:lpstr>
      <vt:lpstr>Motivation for Feature Engineering – Case Study - 3</vt:lpstr>
      <vt:lpstr>Feature</vt:lpstr>
      <vt:lpstr>Feature Engineering</vt:lpstr>
      <vt:lpstr>Machine Learning Workflow</vt:lpstr>
      <vt:lpstr>Feature Creation/ Construction</vt:lpstr>
      <vt:lpstr>Feature Construction</vt:lpstr>
      <vt:lpstr>Mapping Data to a New Space</vt:lpstr>
      <vt:lpstr>Mapping Data to a New Space</vt:lpstr>
      <vt:lpstr>Wavelet Transformation </vt:lpstr>
      <vt:lpstr>Wavelet Decomposition</vt:lpstr>
      <vt:lpstr>Feature construction </vt:lpstr>
      <vt:lpstr>Feature construction </vt:lpstr>
      <vt:lpstr>Derived features examples</vt:lpstr>
      <vt:lpstr>Feature/Attribute Creation</vt:lpstr>
      <vt:lpstr>Data Reduction –  Feature Extraction </vt:lpstr>
      <vt:lpstr>PowerPoint Presentation</vt:lpstr>
      <vt:lpstr>Data Reduction : Dimensionality Reduction</vt:lpstr>
      <vt:lpstr>Dimension Reduction Approaches</vt:lpstr>
      <vt:lpstr>PowerPoint Presentation</vt:lpstr>
      <vt:lpstr>PowerPoint Presentation</vt:lpstr>
      <vt:lpstr>Principal Component Analysis (PCA)</vt:lpstr>
      <vt:lpstr>Principal Component Analysis (Steps)</vt:lpstr>
      <vt:lpstr>PowerPoint Presentation</vt:lpstr>
      <vt:lpstr>PowerPoint Presentation</vt:lpstr>
      <vt:lpstr>PowerPoint Presentation</vt:lpstr>
      <vt:lpstr>PowerPoint Presentation</vt:lpstr>
      <vt:lpstr>PowerPoint Presentation</vt:lpstr>
      <vt:lpstr>PowerPoint Presentation</vt:lpstr>
      <vt:lpstr>Basic Filter Methods</vt:lpstr>
      <vt:lpstr>Correlation Filter Methods 1/</vt:lpstr>
      <vt:lpstr>Correlation Filter Methods 2/</vt:lpstr>
      <vt:lpstr>Correlation Filter Methods 3/</vt:lpstr>
      <vt:lpstr>Correlation Filter Methods 4/</vt:lpstr>
      <vt:lpstr>Statistical and Ranking Filter Methods 1/</vt:lpstr>
      <vt:lpstr>Statistical and Ranking Filter Methods 2/</vt:lpstr>
      <vt:lpstr>Statistical and Ranking Filter Methods 3/</vt:lpstr>
      <vt:lpstr>Filter Method – Relation with Target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 Methods - Embedded methods (Regression)</vt:lpstr>
      <vt:lpstr>Embedded methods -Classification</vt:lpstr>
      <vt:lpstr>Extra Reading- Difference between Covariance and Correlation  </vt:lpstr>
      <vt:lpstr>Extra Study - Heuristic Search in Attribute Selection</vt:lpstr>
      <vt:lpstr>Extra Reading</vt:lpstr>
      <vt:lpstr>CASE STUDY</vt:lpstr>
      <vt:lpstr>Text Pre-processing </vt:lpstr>
      <vt:lpstr>Step 1 : Data Preprocessing</vt:lpstr>
      <vt:lpstr>Step 2: Feature Extraction</vt:lpstr>
      <vt:lpstr>Step 2: Feature Extraction (cont..)</vt:lpstr>
      <vt:lpstr>Word Embedding – Word2Vec</vt:lpstr>
      <vt:lpstr>Word Embedding – Glove</vt:lpstr>
      <vt:lpstr>Step 3: Choosing ML Algorithms</vt:lpstr>
      <vt:lpstr>Natural Language Processing – NLP STAGES</vt:lpstr>
      <vt:lpstr>NLP STAGES contd…</vt:lpstr>
      <vt:lpstr>NLP STAGES contd…</vt:lpstr>
      <vt:lpstr>NLP STAGES contd..</vt:lpstr>
      <vt:lpstr>NLP STAGES contd..</vt:lpstr>
      <vt:lpstr>NLP STAGES contd…</vt:lpstr>
      <vt:lpstr>NLP STAGES contd…</vt:lpstr>
      <vt:lpstr>NLP STAGES contd…</vt:lpstr>
      <vt:lpstr>NLP PIPELINE</vt:lpstr>
      <vt:lpstr>TEXT ANALYTICS CASE STUDY</vt:lpstr>
      <vt:lpstr>PowerPoint Presentation</vt:lpstr>
      <vt:lpstr>PowerPoint Presentation</vt:lpstr>
      <vt:lpstr>PowerPoint Presentation</vt:lpstr>
      <vt:lpstr>Appendix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247</cp:revision>
  <dcterms:created xsi:type="dcterms:W3CDTF">2019-01-11T06:17:47Z</dcterms:created>
  <dcterms:modified xsi:type="dcterms:W3CDTF">2020-11-04T07:13:19Z</dcterms:modified>
</cp:coreProperties>
</file>